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8.svg" ContentType="image/svg+xml"/>
  <Override PartName="/ppt/media/image2.svg" ContentType="image/svg+xml"/>
  <Override PartName="/ppt/media/image20.svg" ContentType="image/svg+xml"/>
  <Override PartName="/ppt/media/image25.svg" ContentType="image/svg+xml"/>
  <Override PartName="/ppt/media/image27.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3"/>
    <p:sldId id="283" r:id="rId4"/>
    <p:sldId id="257" r:id="rId5"/>
    <p:sldId id="258" r:id="rId6"/>
    <p:sldId id="263" r:id="rId7"/>
    <p:sldId id="264" r:id="rId8"/>
    <p:sldId id="259" r:id="rId9"/>
    <p:sldId id="262" r:id="rId10"/>
    <p:sldId id="272" r:id="rId11"/>
    <p:sldId id="261" r:id="rId12"/>
    <p:sldId id="273" r:id="rId13"/>
    <p:sldId id="275" r:id="rId14"/>
    <p:sldId id="266" r:id="rId15"/>
    <p:sldId id="274" r:id="rId16"/>
    <p:sldId id="276" r:id="rId18"/>
    <p:sldId id="278" r:id="rId19"/>
    <p:sldId id="279" r:id="rId20"/>
    <p:sldId id="281" r:id="rId21"/>
    <p:sldId id="282" r:id="rId22"/>
    <p:sldId id="268" r:id="rId23"/>
  </p:sldIdLst>
  <p:sldSz cx="18288000" cy="10287000"/>
  <p:notesSz cx="6858000" cy="9144000"/>
  <p:embeddedFontLst>
    <p:embeddedFont>
      <p:font typeface="Calibri" panose="020F0502020204030204" charset="0"/>
      <p:regular r:id="rId27"/>
      <p:bold r:id="rId28"/>
      <p:italic r:id="rId29"/>
      <p:boldItalic r:id="rId30"/>
    </p:embeddedFont>
    <p:embeddedFont>
      <p:font typeface="Britannic Bold" panose="020B0903060703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userDrawn="1">
          <p15:clr>
            <a:srgbClr val="A4A3A4"/>
          </p15:clr>
        </p15:guide>
        <p15:guide id="2" pos="29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98"/>
        <p:guide pos="293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6C320EB-5352-40AA-A0A9-C13066E1373C}" type="doc">
      <dgm:prSet loTypeId="urn:microsoft.com/office/officeart/2005/8/layout/list1" loCatId="list" qsTypeId="urn:microsoft.com/office/officeart/2005/8/quickstyle/simple1" qsCatId="simple" csTypeId="urn:microsoft.com/office/officeart/2005/8/colors/accent1_2" csCatId="accent1" phldr="0"/>
      <dgm:spPr/>
      <dgm:t>
        <a:bodyPr/>
        <a:p>
          <a:endParaRPr lang="en-US"/>
        </a:p>
      </dgm:t>
    </dgm:pt>
    <dgm:pt modelId="{E5EECCA3-F875-4B71-92CC-9CCDFB7DBFEF}" type="pres">
      <dgm:prSet presAssocID="{26C320EB-5352-40AA-A0A9-C13066E1373C}" presName="linear" presStyleCnt="0">
        <dgm:presLayoutVars>
          <dgm:dir/>
          <dgm:animLvl val="lvl"/>
          <dgm:resizeHandles val="exact"/>
        </dgm:presLayoutVars>
      </dgm:prSet>
      <dgm:spPr/>
    </dgm:pt>
  </dgm:ptLst>
  <dgm:cxnLst>
    <dgm:cxn modelId="{E44BE717-9E16-44F5-A01E-EF8E009EA734}" type="presOf" srcId="{26C320EB-5352-40AA-A0A9-C13066E1373C}" destId="{E5EECCA3-F875-4B71-92CC-9CCDFB7DBFEF}" srcOrd="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sv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6.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png"/><Relationship Id="rId7" Type="http://schemas.openxmlformats.org/officeDocument/2006/relationships/image" Target="../media/image15.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6.sv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3032403" y="-1448305"/>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353800" y="1866900"/>
            <a:ext cx="6104890" cy="6137275"/>
          </a:xfrm>
          <a:custGeom>
            <a:avLst/>
            <a:gdLst/>
            <a:ahLst/>
            <a:cxnLst/>
            <a:rect l="l" t="t" r="r" b="b"/>
            <a:pathLst>
              <a:path w="7234999" h="7234999">
                <a:moveTo>
                  <a:pt x="0" y="0"/>
                </a:moveTo>
                <a:lnTo>
                  <a:pt x="7234999" y="0"/>
                </a:lnTo>
                <a:lnTo>
                  <a:pt x="7234999" y="7235000"/>
                </a:lnTo>
                <a:lnTo>
                  <a:pt x="0" y="72350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Freeform 9"/>
          <p:cNvSpPr/>
          <p:nvPr/>
        </p:nvSpPr>
        <p:spPr>
          <a:xfrm>
            <a:off x="1028700" y="1351689"/>
            <a:ext cx="1060041" cy="848033"/>
          </a:xfrm>
          <a:custGeom>
            <a:avLst/>
            <a:gdLst/>
            <a:ahLst/>
            <a:cxnLst/>
            <a:rect l="l" t="t" r="r" b="b"/>
            <a:pathLst>
              <a:path w="1060041" h="848033">
                <a:moveTo>
                  <a:pt x="0" y="0"/>
                </a:moveTo>
                <a:lnTo>
                  <a:pt x="1060041" y="0"/>
                </a:lnTo>
                <a:lnTo>
                  <a:pt x="1060041" y="848033"/>
                </a:lnTo>
                <a:lnTo>
                  <a:pt x="0" y="848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rot="0">
            <a:off x="1057435" y="3489495"/>
            <a:ext cx="78988" cy="3562352"/>
            <a:chOff x="0" y="0"/>
            <a:chExt cx="20803" cy="938233"/>
          </a:xfrm>
        </p:grpSpPr>
        <p:sp>
          <p:nvSpPr>
            <p:cNvPr id="11" name="Freeform 11"/>
            <p:cNvSpPr/>
            <p:nvPr/>
          </p:nvSpPr>
          <p:spPr>
            <a:xfrm>
              <a:off x="0" y="0"/>
              <a:ext cx="20803" cy="938233"/>
            </a:xfrm>
            <a:custGeom>
              <a:avLst/>
              <a:gdLst/>
              <a:ahLst/>
              <a:cxnLst/>
              <a:rect l="l" t="t" r="r" b="b"/>
              <a:pathLst>
                <a:path w="20803" h="938233">
                  <a:moveTo>
                    <a:pt x="0" y="0"/>
                  </a:moveTo>
                  <a:lnTo>
                    <a:pt x="20803" y="0"/>
                  </a:lnTo>
                  <a:lnTo>
                    <a:pt x="20803" y="938233"/>
                  </a:lnTo>
                  <a:lnTo>
                    <a:pt x="0" y="938233"/>
                  </a:lnTo>
                  <a:close/>
                </a:path>
              </a:pathLst>
            </a:custGeom>
            <a:solidFill>
              <a:srgbClr val="123D33"/>
            </a:solidFill>
            <a:ln cap="sq">
              <a:noFill/>
              <a:prstDash val="solid"/>
              <a:miter/>
            </a:ln>
          </p:spPr>
        </p:sp>
        <p:sp>
          <p:nvSpPr>
            <p:cNvPr id="12" name="TextBox 12"/>
            <p:cNvSpPr txBox="1"/>
            <p:nvPr/>
          </p:nvSpPr>
          <p:spPr>
            <a:xfrm>
              <a:off x="0" y="-19050"/>
              <a:ext cx="20803" cy="957283"/>
            </a:xfrm>
            <a:prstGeom prst="rect">
              <a:avLst/>
            </a:prstGeom>
          </p:spPr>
          <p:txBody>
            <a:bodyPr lIns="50800" tIns="50800" rIns="50800" bIns="50800" rtlCol="0" anchor="ctr"/>
            <a:lstStyle/>
            <a:p>
              <a:pPr marL="0" lvl="0" indent="0" algn="ctr">
                <a:lnSpc>
                  <a:spcPts val="2860"/>
                </a:lnSpc>
                <a:spcBef>
                  <a:spcPct val="0"/>
                </a:spcBef>
              </a:pPr>
            </a:p>
          </p:txBody>
        </p:sp>
      </p:grpSp>
      <p:sp>
        <p:nvSpPr>
          <p:cNvPr id="13" name="TextBox 13"/>
          <p:cNvSpPr txBox="1"/>
          <p:nvPr/>
        </p:nvSpPr>
        <p:spPr>
          <a:xfrm>
            <a:off x="1219200" y="4109085"/>
            <a:ext cx="9119870" cy="1347470"/>
          </a:xfrm>
          <a:prstGeom prst="rect">
            <a:avLst/>
          </a:prstGeom>
        </p:spPr>
        <p:txBody>
          <a:bodyPr wrap="square" lIns="0" tIns="0" rIns="0" bIns="0" rtlCol="0" anchor="t">
            <a:spAutoFit/>
          </a:bodyPr>
          <a:lstStyle/>
          <a:p>
            <a:pPr algn="l">
              <a:lnSpc>
                <a:spcPts val="10510"/>
              </a:lnSpc>
            </a:pPr>
            <a:r>
              <a:rPr lang="en-US" sz="7505" spc="-150">
                <a:solidFill>
                  <a:srgbClr val="191919"/>
                </a:solidFill>
                <a:latin typeface="Open Sauce Bold" panose="00000800000000000000"/>
              </a:rPr>
              <a:t>Data Compression</a:t>
            </a:r>
            <a:endParaRPr lang="en-US" sz="7505" spc="-150">
              <a:solidFill>
                <a:srgbClr val="191919"/>
              </a:solidFill>
              <a:latin typeface="Open Sauce Bold" panose="00000800000000000000"/>
            </a:endParaRPr>
          </a:p>
        </p:txBody>
      </p:sp>
      <p:sp>
        <p:nvSpPr>
          <p:cNvPr id="14" name="TextBox 14"/>
          <p:cNvSpPr txBox="1"/>
          <p:nvPr/>
        </p:nvSpPr>
        <p:spPr>
          <a:xfrm>
            <a:off x="1386840" y="4403725"/>
            <a:ext cx="8294370" cy="1052830"/>
          </a:xfrm>
          <a:prstGeom prst="rect">
            <a:avLst/>
          </a:prstGeom>
        </p:spPr>
        <p:txBody>
          <a:bodyPr lIns="0" tIns="0" rIns="0" bIns="0" rtlCol="0" anchor="t">
            <a:noAutofit/>
          </a:bodyPr>
          <a:lstStyle/>
          <a:p>
            <a:pPr algn="l">
              <a:lnSpc>
                <a:spcPts val="16305"/>
              </a:lnSpc>
            </a:pPr>
            <a:endParaRPr lang="en-US" sz="10000" spc="-232">
              <a:solidFill>
                <a:srgbClr val="191919"/>
              </a:solidFill>
              <a:latin typeface="Open Sauce Heavy" panose="00000A00000000000000"/>
            </a:endParaRPr>
          </a:p>
        </p:txBody>
      </p:sp>
      <p:sp>
        <p:nvSpPr>
          <p:cNvPr id="16" name="TextBox 16"/>
          <p:cNvSpPr txBox="1"/>
          <p:nvPr/>
        </p:nvSpPr>
        <p:spPr>
          <a:xfrm>
            <a:off x="1371646" y="5753372"/>
            <a:ext cx="6832368" cy="1075690"/>
          </a:xfrm>
          <a:prstGeom prst="rect">
            <a:avLst/>
          </a:prstGeom>
        </p:spPr>
        <p:txBody>
          <a:bodyPr lIns="0" tIns="0" rIns="0" bIns="0" rtlCol="0" anchor="t">
            <a:spAutoFit/>
          </a:bodyPr>
          <a:lstStyle/>
          <a:p>
            <a:pPr algn="l">
              <a:lnSpc>
                <a:spcPts val="4195"/>
              </a:lnSpc>
            </a:pPr>
            <a:r>
              <a:rPr lang="en-US" sz="3020" spc="241">
                <a:solidFill>
                  <a:srgbClr val="191919"/>
                </a:solidFill>
                <a:latin typeface="Open Sauce" panose="00000500000000000000"/>
              </a:rPr>
              <a:t>Dr: Mahmoud Gamal</a:t>
            </a:r>
            <a:endParaRPr lang="en-US" sz="3020" spc="241">
              <a:solidFill>
                <a:srgbClr val="191919"/>
              </a:solidFill>
              <a:latin typeface="Open Sauce" panose="00000500000000000000"/>
            </a:endParaRPr>
          </a:p>
          <a:p>
            <a:pPr algn="l">
              <a:lnSpc>
                <a:spcPts val="4195"/>
              </a:lnSpc>
            </a:pPr>
            <a:r>
              <a:rPr lang="en-US" sz="3020" spc="241">
                <a:solidFill>
                  <a:srgbClr val="191919"/>
                </a:solidFill>
                <a:latin typeface="Open Sauce" panose="00000500000000000000"/>
              </a:rPr>
              <a:t>Eng: Hossam El-sokkary</a:t>
            </a:r>
            <a:endParaRPr lang="en-US" sz="3020" spc="241">
              <a:solidFill>
                <a:srgbClr val="191919"/>
              </a:solidFill>
              <a:latin typeface="Open Sauce" panose="00000500000000000000"/>
            </a:endParaRPr>
          </a:p>
        </p:txBody>
      </p:sp>
      <p:sp>
        <p:nvSpPr>
          <p:cNvPr id="17" name="Freeform 9"/>
          <p:cNvSpPr/>
          <p:nvPr/>
        </p:nvSpPr>
        <p:spPr>
          <a:xfrm>
            <a:off x="11734800" y="2400300"/>
            <a:ext cx="5490210" cy="5138420"/>
          </a:xfrm>
          <a:custGeom>
            <a:avLst/>
            <a:gdLst/>
            <a:ahLst/>
            <a:cxnLst/>
            <a:rect l="l" t="t" r="r" b="b"/>
            <a:pathLst>
              <a:path w="1060041" h="848033">
                <a:moveTo>
                  <a:pt x="0" y="0"/>
                </a:moveTo>
                <a:lnTo>
                  <a:pt x="1060041" y="0"/>
                </a:lnTo>
                <a:lnTo>
                  <a:pt x="1060041" y="848033"/>
                </a:lnTo>
                <a:lnTo>
                  <a:pt x="0" y="848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209800" y="1104900"/>
            <a:ext cx="13012420" cy="6548120"/>
            <a:chOff x="0" y="0"/>
            <a:chExt cx="2041606" cy="2448541"/>
          </a:xfrm>
        </p:grpSpPr>
        <p:sp>
          <p:nvSpPr>
            <p:cNvPr id="3" name="Freeform 3"/>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id="4" name="TextBox 4"/>
            <p:cNvSpPr txBox="1"/>
            <p:nvPr/>
          </p:nvSpPr>
          <p:spPr>
            <a:xfrm>
              <a:off x="0" y="-38100"/>
              <a:ext cx="2041606" cy="2486641"/>
            </a:xfrm>
            <a:prstGeom prst="rect">
              <a:avLst/>
            </a:prstGeom>
          </p:spPr>
          <p:txBody>
            <a:bodyPr lIns="50800" tIns="50800" rIns="50800" bIns="50800" rtlCol="0" anchor="ctr"/>
            <a:lstStyle/>
            <a:p>
              <a:pPr marL="0" lvl="0" indent="0" algn="ctr">
                <a:lnSpc>
                  <a:spcPts val="2755"/>
                </a:lnSpc>
                <a:spcBef>
                  <a:spcPct val="0"/>
                </a:spcBef>
              </a:pPr>
            </a:p>
          </p:txBody>
        </p:sp>
      </p:grpSp>
      <p:sp>
        <p:nvSpPr>
          <p:cNvPr id="5" name="Freeform 5"/>
          <p:cNvSpPr/>
          <p:nvPr/>
        </p:nvSpPr>
        <p:spPr>
          <a:xfrm>
            <a:off x="13563699" y="104889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1">
              <a:extLst>
                <a:ext uri="{96DAC541-7B7A-43D3-8B79-37D633B846F1}">
                  <asvg:svgBlip xmlns:asvg="http://schemas.microsoft.com/office/drawing/2016/SVG/main" r:embed="rId2"/>
                </a:ext>
              </a:extLst>
            </a:blip>
            <a:stretch>
              <a:fillRect t="-114545"/>
            </a:stretch>
          </a:blipFill>
          <a:ln cap="sq">
            <a:noFill/>
            <a:prstDash val="solid"/>
            <a:miter/>
          </a:ln>
        </p:spPr>
      </p:sp>
      <p:sp>
        <p:nvSpPr>
          <p:cNvPr id="15" name="Freeform 15"/>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TextBox 26"/>
          <p:cNvSpPr txBox="1"/>
          <p:nvPr/>
        </p:nvSpPr>
        <p:spPr>
          <a:xfrm>
            <a:off x="2819265" y="7886926"/>
            <a:ext cx="937482" cy="595909"/>
          </a:xfrm>
          <a:prstGeom prst="rect">
            <a:avLst/>
          </a:prstGeom>
        </p:spPr>
        <p:txBody>
          <a:bodyPr lIns="0" tIns="0" rIns="0" bIns="0" rtlCol="0" anchor="t">
            <a:spAutoFit/>
          </a:bodyPr>
          <a:lstStyle/>
          <a:p>
            <a:pPr marL="0" lvl="0" indent="0" algn="ctr">
              <a:lnSpc>
                <a:spcPts val="4895"/>
              </a:lnSpc>
              <a:spcBef>
                <a:spcPct val="0"/>
              </a:spcBef>
            </a:pPr>
            <a:r>
              <a:rPr lang="en-US" sz="3825">
                <a:solidFill>
                  <a:srgbClr val="F8F8F8"/>
                </a:solidFill>
                <a:latin typeface="Open Sauce Bold" panose="00000800000000000000"/>
              </a:rPr>
              <a:t>01</a:t>
            </a:r>
            <a:endParaRPr lang="en-US" sz="3825">
              <a:solidFill>
                <a:srgbClr val="F8F8F8"/>
              </a:solidFill>
              <a:latin typeface="Open Sauce Bold" panose="00000800000000000000"/>
            </a:endParaRPr>
          </a:p>
        </p:txBody>
      </p:sp>
      <p:sp>
        <p:nvSpPr>
          <p:cNvPr id="29" name="TextBox 29"/>
          <p:cNvSpPr txBox="1"/>
          <p:nvPr/>
        </p:nvSpPr>
        <p:spPr>
          <a:xfrm>
            <a:off x="6634189" y="4419191"/>
            <a:ext cx="937482" cy="595909"/>
          </a:xfrm>
          <a:prstGeom prst="rect">
            <a:avLst/>
          </a:prstGeom>
        </p:spPr>
        <p:txBody>
          <a:bodyPr lIns="0" tIns="0" rIns="0" bIns="0" rtlCol="0" anchor="t">
            <a:spAutoFit/>
          </a:bodyPr>
          <a:lstStyle/>
          <a:p>
            <a:pPr marL="0" lvl="0" indent="0" algn="ctr">
              <a:lnSpc>
                <a:spcPts val="4895"/>
              </a:lnSpc>
              <a:spcBef>
                <a:spcPct val="0"/>
              </a:spcBef>
            </a:pPr>
            <a:r>
              <a:rPr lang="en-US" sz="3825">
                <a:solidFill>
                  <a:srgbClr val="F8F8F8"/>
                </a:solidFill>
                <a:latin typeface="Open Sauce Bold" panose="00000800000000000000"/>
              </a:rPr>
              <a:t>02</a:t>
            </a:r>
            <a:endParaRPr lang="en-US" sz="3825">
              <a:solidFill>
                <a:srgbClr val="F8F8F8"/>
              </a:solidFill>
              <a:latin typeface="Open Sauce Bold" panose="00000800000000000000"/>
            </a:endParaRPr>
          </a:p>
        </p:txBody>
      </p:sp>
      <p:sp>
        <p:nvSpPr>
          <p:cNvPr id="32" name="TextBox 32"/>
          <p:cNvSpPr txBox="1"/>
          <p:nvPr/>
        </p:nvSpPr>
        <p:spPr>
          <a:xfrm>
            <a:off x="10143583" y="4419191"/>
            <a:ext cx="937482" cy="595909"/>
          </a:xfrm>
          <a:prstGeom prst="rect">
            <a:avLst/>
          </a:prstGeom>
        </p:spPr>
        <p:txBody>
          <a:bodyPr lIns="0" tIns="0" rIns="0" bIns="0" rtlCol="0" anchor="t">
            <a:spAutoFit/>
          </a:bodyPr>
          <a:lstStyle/>
          <a:p>
            <a:pPr marL="0" lvl="0" indent="0" algn="ctr">
              <a:lnSpc>
                <a:spcPts val="4895"/>
              </a:lnSpc>
              <a:spcBef>
                <a:spcPct val="0"/>
              </a:spcBef>
            </a:pPr>
            <a:r>
              <a:rPr lang="en-US" sz="3825">
                <a:solidFill>
                  <a:srgbClr val="F8F8F8"/>
                </a:solidFill>
                <a:latin typeface="Open Sauce Bold" panose="00000800000000000000"/>
              </a:rPr>
              <a:t>03</a:t>
            </a:r>
            <a:endParaRPr lang="en-US" sz="3825">
              <a:solidFill>
                <a:srgbClr val="F8F8F8"/>
              </a:solidFill>
              <a:latin typeface="Open Sauce Bold" panose="00000800000000000000"/>
            </a:endParaRPr>
          </a:p>
        </p:txBody>
      </p:sp>
      <p:sp>
        <p:nvSpPr>
          <p:cNvPr id="37" name="Freeform 37"/>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pic>
        <p:nvPicPr>
          <p:cNvPr id="40" name="Picture 39"/>
          <p:cNvPicPr>
            <a:picLocks noChangeAspect="1"/>
          </p:cNvPicPr>
          <p:nvPr/>
        </p:nvPicPr>
        <p:blipFill>
          <a:blip r:embed="rId5"/>
          <a:stretch>
            <a:fillRect/>
          </a:stretch>
        </p:blipFill>
        <p:spPr>
          <a:xfrm>
            <a:off x="2910840" y="1181100"/>
            <a:ext cx="10718800" cy="6286500"/>
          </a:xfrm>
          <a:prstGeom prst="rect">
            <a:avLst/>
          </a:prstGeom>
        </p:spPr>
      </p:pic>
      <p:sp>
        <p:nvSpPr>
          <p:cNvPr id="41" name="TextBox 3"/>
          <p:cNvSpPr txBox="1"/>
          <p:nvPr/>
        </p:nvSpPr>
        <p:spPr>
          <a:xfrm>
            <a:off x="2362200" y="7810500"/>
            <a:ext cx="11080115" cy="774065"/>
          </a:xfrm>
          <a:prstGeom prst="rect">
            <a:avLst/>
          </a:prstGeom>
        </p:spPr>
        <p:txBody>
          <a:bodyPr wrap="square" lIns="0" tIns="0" rIns="0" bIns="0" rtlCol="0" anchor="t">
            <a:spAutoFit/>
          </a:bodyPr>
          <a:p>
            <a:pPr marL="0" lvl="0" indent="0" algn="l">
              <a:lnSpc>
                <a:spcPts val="3020"/>
              </a:lnSpc>
            </a:pPr>
            <a:r>
              <a:rPr lang="en-US" sz="2015">
                <a:solidFill>
                  <a:srgbClr val="343432"/>
                </a:solidFill>
                <a:latin typeface="Open Sauce" panose="00000500000000000000"/>
              </a:rPr>
              <a:t>measuring the compression ratio, average length, and efficiency of the compression to analyze the compression performance of Golomb and LZW encoding on a given text</a:t>
            </a:r>
            <a:endParaRPr lang="en-US" sz="2015">
              <a:solidFill>
                <a:srgbClr val="343432"/>
              </a:solidFill>
              <a:latin typeface="Open Sauce" panose="00000500000000000000"/>
            </a:endParaRPr>
          </a:p>
        </p:txBody>
      </p:sp>
      <p:sp>
        <p:nvSpPr>
          <p:cNvPr id="42" name="Text Box 41"/>
          <p:cNvSpPr txBox="1"/>
          <p:nvPr/>
        </p:nvSpPr>
        <p:spPr>
          <a:xfrm>
            <a:off x="2743200" y="188595"/>
            <a:ext cx="13162280" cy="860425"/>
          </a:xfrm>
          <a:prstGeom prst="rect">
            <a:avLst/>
          </a:prstGeom>
          <a:noFill/>
        </p:spPr>
        <p:txBody>
          <a:bodyPr wrap="square" rtlCol="0" anchor="t">
            <a:spAutoFit/>
          </a:bodyPr>
          <a:p>
            <a:r>
              <a:rPr lang="en-US" sz="5000" b="1">
                <a:latin typeface="Open Sauce Bold" panose="00000800000000000000" charset="0"/>
                <a:cs typeface="Open Sauce Bold" panose="00000800000000000000" charset="0"/>
                <a:sym typeface="+mn-ea"/>
              </a:rPr>
              <a:t>Cal</a:t>
            </a:r>
            <a:r>
              <a:rPr lang="en-US" sz="5000" b="1">
                <a:latin typeface="Open Sauce Bold" panose="00000800000000000000" charset="0"/>
                <a:cs typeface="Open Sauce Bold" panose="00000800000000000000" charset="0"/>
                <a:sym typeface="+mn-ea"/>
              </a:rPr>
              <a:t>culations Compression Techniques</a:t>
            </a:r>
            <a:endParaRPr lang="en-US" sz="5000" b="1">
              <a:latin typeface="Open Sauce Bold" panose="00000800000000000000" charset="0"/>
              <a:cs typeface="Open Sauce Bold" panose="00000800000000000000"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60"/>
                </a:lnSpc>
                <a:spcBef>
                  <a:spcPct val="0"/>
                </a:spcBef>
              </a:pPr>
            </a:p>
          </p:txBody>
        </p:sp>
      </p:grpSp>
      <p:sp>
        <p:nvSpPr>
          <p:cNvPr id="6" name="TextBox 6"/>
          <p:cNvSpPr txBox="1"/>
          <p:nvPr/>
        </p:nvSpPr>
        <p:spPr>
          <a:xfrm>
            <a:off x="1524117" y="1383218"/>
            <a:ext cx="8721434" cy="920750"/>
          </a:xfrm>
          <a:prstGeom prst="rect">
            <a:avLst/>
          </a:prstGeom>
        </p:spPr>
        <p:txBody>
          <a:bodyPr lIns="0" tIns="0" rIns="0" bIns="0" rtlCol="0" anchor="t">
            <a:spAutoFit/>
          </a:bodyPr>
          <a:lstStyle/>
          <a:p>
            <a:pPr marL="0" lvl="0" indent="0" algn="l">
              <a:lnSpc>
                <a:spcPts val="7180"/>
              </a:lnSpc>
              <a:spcBef>
                <a:spcPct val="0"/>
              </a:spcBef>
            </a:pPr>
            <a:r>
              <a:rPr lang="en-US" sz="5125" spc="-102">
                <a:solidFill>
                  <a:srgbClr val="191919"/>
                </a:solidFill>
                <a:latin typeface="Open Sauce Bold" panose="00000800000000000000"/>
                <a:sym typeface="+mn-ea"/>
              </a:rPr>
              <a:t>Huffmen Encoding</a:t>
            </a:r>
            <a:endParaRPr lang="en-US" sz="5125" spc="-102">
              <a:solidFill>
                <a:srgbClr val="191919"/>
              </a:solidFill>
              <a:latin typeface="Open Sauce Bold" panose="00000800000000000000"/>
            </a:endParaRPr>
          </a:p>
        </p:txBody>
      </p:sp>
      <p:sp>
        <p:nvSpPr>
          <p:cNvPr id="42" name="TextBox 42"/>
          <p:cNvSpPr txBox="1"/>
          <p:nvPr/>
        </p:nvSpPr>
        <p:spPr>
          <a:xfrm>
            <a:off x="1524000" y="2552700"/>
            <a:ext cx="6099175" cy="6423025"/>
          </a:xfrm>
          <a:prstGeom prst="rect">
            <a:avLst/>
          </a:prstGeom>
        </p:spPr>
        <p:txBody>
          <a:bodyPr wrap="square" lIns="0" tIns="0" rIns="0" bIns="0" rtlCol="0" anchor="t">
            <a:noAutofit/>
          </a:bodyPr>
          <a:lstStyle/>
          <a:p>
            <a:pPr marL="342900" lvl="0" indent="-342900" algn="l">
              <a:lnSpc>
                <a:spcPts val="3300"/>
              </a:lnSpc>
              <a:buFont typeface="Arial" panose="020B0604020202020204" pitchFamily="34" charset="0"/>
              <a:buChar char="•"/>
            </a:pPr>
            <a:r>
              <a:rPr lang="en-US" sz="2000">
                <a:solidFill>
                  <a:srgbClr val="343432"/>
                </a:solidFill>
                <a:latin typeface="Open Sauce" panose="00000500000000000000"/>
              </a:rPr>
              <a:t>The encode_rle function takes an input string and performs RLE encoding on it. It iterates through the characters of the input string and counts consecutive occurrences of the same character. It then stores the count and character in a dictionary and appends it to the encoded_message list. The function returns the encoded_message list, which represents the RLE-encoded representation of the input string.</a:t>
            </a: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r>
              <a:rPr lang="en-US" sz="2000">
                <a:solidFill>
                  <a:srgbClr val="343432"/>
                </a:solidFill>
                <a:latin typeface="Open Sauce" panose="00000500000000000000"/>
                <a:sym typeface="+mn-ea"/>
              </a:rPr>
              <a:t>measuring the  average length ,probability , and efficiency of the compression to analyze the compression performance of RLE encoding on a given text</a:t>
            </a: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endParaRPr lang="en-US" sz="2000">
              <a:solidFill>
                <a:srgbClr val="343432"/>
              </a:solidFill>
              <a:latin typeface="Open Sauce" panose="00000500000000000000"/>
            </a:endParaRPr>
          </a:p>
        </p:txBody>
      </p:sp>
      <p:pic>
        <p:nvPicPr>
          <p:cNvPr id="7" name="Picture 6"/>
          <p:cNvPicPr>
            <a:picLocks noChangeAspect="1"/>
          </p:cNvPicPr>
          <p:nvPr/>
        </p:nvPicPr>
        <p:blipFill>
          <a:blip r:embed="rId2"/>
          <a:srcRect r="3857"/>
          <a:stretch>
            <a:fillRect/>
          </a:stretch>
        </p:blipFill>
        <p:spPr>
          <a:xfrm>
            <a:off x="8229600" y="1181100"/>
            <a:ext cx="8991600" cy="8405495"/>
          </a:xfrm>
          <a:prstGeom prst="rect">
            <a:avLst/>
          </a:prstGeom>
          <a:ln>
            <a:gradFill>
              <a:gsLst>
                <a:gs pos="0">
                  <a:srgbClr val="14CD68"/>
                </a:gs>
                <a:gs pos="100000">
                  <a:srgbClr val="0B6E38"/>
                </a:gs>
              </a:gsLst>
            </a:gradFill>
          </a:ln>
          <a:effectLst>
            <a:outerShdw blurRad="50800" dist="38100" algn="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60"/>
                </a:lnSpc>
                <a:spcBef>
                  <a:spcPct val="0"/>
                </a:spcBef>
              </a:pPr>
            </a:p>
          </p:txBody>
        </p:sp>
      </p:grpSp>
      <p:sp>
        <p:nvSpPr>
          <p:cNvPr id="6" name="TextBox 6"/>
          <p:cNvSpPr txBox="1"/>
          <p:nvPr/>
        </p:nvSpPr>
        <p:spPr>
          <a:xfrm>
            <a:off x="1524117" y="1181288"/>
            <a:ext cx="8721434" cy="920750"/>
          </a:xfrm>
          <a:prstGeom prst="rect">
            <a:avLst/>
          </a:prstGeom>
        </p:spPr>
        <p:txBody>
          <a:bodyPr lIns="0" tIns="0" rIns="0" bIns="0" rtlCol="0" anchor="t">
            <a:spAutoFit/>
          </a:bodyPr>
          <a:lstStyle/>
          <a:p>
            <a:pPr marL="0" lvl="0" indent="0" algn="l">
              <a:lnSpc>
                <a:spcPts val="7180"/>
              </a:lnSpc>
              <a:spcBef>
                <a:spcPct val="0"/>
              </a:spcBef>
            </a:pPr>
            <a:r>
              <a:rPr lang="en-US" sz="5125" spc="-102">
                <a:solidFill>
                  <a:srgbClr val="191919"/>
                </a:solidFill>
                <a:latin typeface="Open Sauce Bold" panose="00000800000000000000"/>
              </a:rPr>
              <a:t>RLE Encoding</a:t>
            </a:r>
            <a:endParaRPr lang="en-US" sz="5125" spc="-102">
              <a:solidFill>
                <a:srgbClr val="191919"/>
              </a:solidFill>
              <a:latin typeface="Open Sauce Bold" panose="00000800000000000000"/>
            </a:endParaRPr>
          </a:p>
        </p:txBody>
      </p:sp>
      <p:sp>
        <p:nvSpPr>
          <p:cNvPr id="42" name="TextBox 42"/>
          <p:cNvSpPr txBox="1"/>
          <p:nvPr/>
        </p:nvSpPr>
        <p:spPr>
          <a:xfrm>
            <a:off x="1524000" y="2095500"/>
            <a:ext cx="6816090" cy="6423025"/>
          </a:xfrm>
          <a:prstGeom prst="rect">
            <a:avLst/>
          </a:prstGeom>
        </p:spPr>
        <p:txBody>
          <a:bodyPr wrap="square" lIns="0" tIns="0" rIns="0" bIns="0" rtlCol="0" anchor="t">
            <a:noAutofit/>
          </a:bodyPr>
          <a:lstStyle/>
          <a:p>
            <a:pPr marL="342900" lvl="0" indent="-342900" algn="l">
              <a:lnSpc>
                <a:spcPts val="3300"/>
              </a:lnSpc>
              <a:buFont typeface="Arial" panose="020B0604020202020204" pitchFamily="34" charset="0"/>
              <a:buChar char="•"/>
            </a:pPr>
            <a:r>
              <a:rPr lang="en-US" sz="2000">
                <a:solidFill>
                  <a:srgbClr val="343432"/>
                </a:solidFill>
                <a:latin typeface="Open Sauce" panose="00000500000000000000"/>
              </a:rPr>
              <a:t>The Node class represents a node in the Huffman tree and contains information about the character and its frequency, as well as references to its left and right child nodes.</a:t>
            </a: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r>
              <a:rPr lang="en-US" sz="2000">
                <a:solidFill>
                  <a:srgbClr val="343432"/>
                </a:solidFill>
                <a:latin typeface="Open Sauce" panose="00000500000000000000"/>
              </a:rPr>
              <a:t>The build_huffman_tree function builds a Huffman tree based on the frequency of characters in the input message. It creates nodes for each character-frequency pair and uses a priority queue (implemented as a heap) to merge nodes with the lowest frequencies until a single root node remains.</a:t>
            </a: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r>
              <a:rPr lang="en-US" sz="2000">
                <a:solidFill>
                  <a:srgbClr val="343432"/>
                </a:solidFill>
                <a:latin typeface="Open Sauce" panose="00000500000000000000"/>
              </a:rPr>
              <a:t>The huffman_encode function encodes a given message using a pre-built mapping dictionary that assigns Huffman codes to characters. It iterates through the characters in the message and retrieves their respective codes from the mapping, concatenating them to form the encoded message. </a:t>
            </a:r>
            <a:endParaRPr lang="en-US" sz="2000">
              <a:solidFill>
                <a:srgbClr val="343432"/>
              </a:solidFill>
              <a:latin typeface="Open Sauce" panose="00000500000000000000"/>
            </a:endParaRPr>
          </a:p>
        </p:txBody>
      </p:sp>
      <p:pic>
        <p:nvPicPr>
          <p:cNvPr id="14" name="Picture 13"/>
          <p:cNvPicPr>
            <a:picLocks noChangeAspect="1"/>
          </p:cNvPicPr>
          <p:nvPr/>
        </p:nvPicPr>
        <p:blipFill>
          <a:blip r:embed="rId2"/>
          <a:stretch>
            <a:fillRect/>
          </a:stretch>
        </p:blipFill>
        <p:spPr>
          <a:xfrm>
            <a:off x="9296400" y="1056640"/>
            <a:ext cx="8260080" cy="8486140"/>
          </a:xfrm>
          <a:prstGeom prst="rect">
            <a:avLst/>
          </a:prstGeom>
          <a:ln>
            <a:gradFill>
              <a:gsLst>
                <a:gs pos="0">
                  <a:srgbClr val="14CD68"/>
                </a:gs>
                <a:gs pos="100000">
                  <a:srgbClr val="0B6E38"/>
                </a:gs>
              </a:gsLst>
            </a:gradFill>
          </a:ln>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85048"/>
            <a:ext cx="18288000" cy="10251030"/>
            <a:chOff x="0" y="0"/>
            <a:chExt cx="4816593" cy="2699860"/>
          </a:xfrm>
        </p:grpSpPr>
        <p:sp>
          <p:nvSpPr>
            <p:cNvPr id="3" name="Freeform 3"/>
            <p:cNvSpPr/>
            <p:nvPr/>
          </p:nvSpPr>
          <p:spPr>
            <a:xfrm>
              <a:off x="0" y="0"/>
              <a:ext cx="4816592" cy="2699860"/>
            </a:xfrm>
            <a:custGeom>
              <a:avLst/>
              <a:gdLst/>
              <a:ahLst/>
              <a:cxnLst/>
              <a:rect l="l" t="t" r="r" b="b"/>
              <a:pathLst>
                <a:path w="4816592" h="2699860">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id="4" name="TextBox 4"/>
            <p:cNvSpPr txBox="1"/>
            <p:nvPr/>
          </p:nvSpPr>
          <p:spPr>
            <a:xfrm>
              <a:off x="11707" y="22243"/>
              <a:ext cx="4804886" cy="2677557"/>
            </a:xfrm>
            <a:prstGeom prst="rect">
              <a:avLst/>
            </a:prstGeom>
          </p:spPr>
          <p:txBody>
            <a:bodyPr lIns="50800" tIns="50800" rIns="50800" bIns="50800" rtlCol="0" anchor="ctr"/>
            <a:lstStyle/>
            <a:p>
              <a:pPr algn="ctr">
                <a:lnSpc>
                  <a:spcPts val="3035"/>
                </a:lnSpc>
              </a:pPr>
            </a:p>
          </p:txBody>
        </p:sp>
      </p:grpSp>
      <p:sp>
        <p:nvSpPr>
          <p:cNvPr id="6" name="TextBox 6"/>
          <p:cNvSpPr txBox="1"/>
          <p:nvPr/>
        </p:nvSpPr>
        <p:spPr>
          <a:xfrm>
            <a:off x="1066800" y="647700"/>
            <a:ext cx="7707630" cy="920750"/>
          </a:xfrm>
          <a:prstGeom prst="rect">
            <a:avLst/>
          </a:prstGeom>
        </p:spPr>
        <p:txBody>
          <a:bodyPr wrap="square" lIns="0" tIns="0" rIns="0" bIns="0" rtlCol="0" anchor="t">
            <a:spAutoFit/>
          </a:bodyPr>
          <a:lstStyle/>
          <a:p>
            <a:pPr marL="0" lvl="0" indent="0" algn="l">
              <a:lnSpc>
                <a:spcPts val="7180"/>
              </a:lnSpc>
              <a:spcBef>
                <a:spcPct val="0"/>
              </a:spcBef>
            </a:pPr>
            <a:r>
              <a:rPr lang="en-US" sz="5500" spc="-102">
                <a:solidFill>
                  <a:srgbClr val="191919"/>
                </a:solidFill>
                <a:latin typeface="Open Sauce Bold" panose="00000800000000000000"/>
                <a:sym typeface="+mn-ea"/>
              </a:rPr>
              <a:t>Arithmetic Encoding</a:t>
            </a:r>
            <a:endParaRPr lang="en-US" sz="5500" spc="-93">
              <a:solidFill>
                <a:srgbClr val="191919"/>
              </a:solidFill>
              <a:latin typeface="Open Sauce Bold" panose="00000800000000000000"/>
            </a:endParaRPr>
          </a:p>
        </p:txBody>
      </p:sp>
      <p:pic>
        <p:nvPicPr>
          <p:cNvPr id="15" name="Picture 14"/>
          <p:cNvPicPr>
            <a:picLocks noChangeAspect="1"/>
          </p:cNvPicPr>
          <p:nvPr/>
        </p:nvPicPr>
        <p:blipFill>
          <a:blip r:embed="rId1"/>
          <a:srcRect b="6607"/>
          <a:stretch>
            <a:fillRect/>
          </a:stretch>
        </p:blipFill>
        <p:spPr>
          <a:xfrm>
            <a:off x="1066800" y="1790700"/>
            <a:ext cx="7501890" cy="7865110"/>
          </a:xfrm>
          <a:prstGeom prst="rect">
            <a:avLst/>
          </a:prstGeom>
          <a:ln>
            <a:gradFill>
              <a:gsLst>
                <a:gs pos="0">
                  <a:srgbClr val="14CD68"/>
                </a:gs>
                <a:gs pos="100000">
                  <a:srgbClr val="035C7D"/>
                </a:gs>
              </a:gsLst>
            </a:gradFill>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2"/>
          <a:stretch>
            <a:fillRect/>
          </a:stretch>
        </p:blipFill>
        <p:spPr>
          <a:xfrm>
            <a:off x="9523095" y="1790700"/>
            <a:ext cx="8471535" cy="7752080"/>
          </a:xfrm>
          <a:prstGeom prst="rect">
            <a:avLst/>
          </a:prstGeom>
          <a:ln>
            <a:gradFill>
              <a:gsLst>
                <a:gs pos="0">
                  <a:srgbClr val="14CD68"/>
                </a:gs>
                <a:gs pos="100000">
                  <a:srgbClr val="035C7D"/>
                </a:gs>
              </a:gsLst>
            </a:gradFill>
          </a:ln>
          <a:effectLst>
            <a:outerShdw blurRad="50800" dist="38100" algn="l" rotWithShape="0">
              <a:prstClr val="black">
                <a:alpha val="40000"/>
              </a:prstClr>
            </a:outerShdw>
          </a:effectLst>
        </p:spPr>
      </p:pic>
      <p:sp>
        <p:nvSpPr>
          <p:cNvPr id="19" name="Plus 18"/>
          <p:cNvSpPr/>
          <p:nvPr/>
        </p:nvSpPr>
        <p:spPr>
          <a:xfrm>
            <a:off x="8686800" y="5067300"/>
            <a:ext cx="832485" cy="914400"/>
          </a:xfrm>
          <a:prstGeom prst="mathPlus">
            <a:avLst/>
          </a:prstGeom>
        </p:spPr>
        <p:style>
          <a:lnRef idx="0">
            <a:srgbClr val="FFFFFF"/>
          </a:lnRef>
          <a:fillRef idx="3">
            <a:schemeClr val="accent3"/>
          </a:fillRef>
          <a:effectRef idx="0">
            <a:srgbClr val="FFFFFF"/>
          </a:effectRef>
          <a:fontRef idx="minor">
            <a:schemeClr val="dk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62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60"/>
                </a:lnSpc>
                <a:spcBef>
                  <a:spcPct val="0"/>
                </a:spcBef>
              </a:pPr>
            </a:p>
          </p:txBody>
        </p:sp>
      </p:grpSp>
      <p:pic>
        <p:nvPicPr>
          <p:cNvPr id="15" name="Picture 14"/>
          <p:cNvPicPr>
            <a:picLocks noChangeAspect="1"/>
          </p:cNvPicPr>
          <p:nvPr/>
        </p:nvPicPr>
        <p:blipFill>
          <a:blip r:embed="rId2"/>
          <a:srcRect b="8673"/>
          <a:stretch>
            <a:fillRect/>
          </a:stretch>
        </p:blipFill>
        <p:spPr>
          <a:xfrm>
            <a:off x="9143365" y="1943100"/>
            <a:ext cx="7959725" cy="6934200"/>
          </a:xfrm>
          <a:prstGeom prst="rect">
            <a:avLst/>
          </a:prstGeom>
          <a:ln>
            <a:gradFill>
              <a:gsLst>
                <a:gs pos="0">
                  <a:srgbClr val="14CD68"/>
                </a:gs>
                <a:gs pos="100000">
                  <a:srgbClr val="035C7D"/>
                </a:gs>
              </a:gsLst>
            </a:gradFill>
          </a:ln>
          <a:effectLst>
            <a:outerShdw blurRad="50800" dist="38100" dir="2700000" algn="tl" rotWithShape="0">
              <a:prstClr val="black">
                <a:alpha val="40000"/>
              </a:prstClr>
            </a:outerShdw>
          </a:effectLst>
        </p:spPr>
      </p:pic>
      <p:sp>
        <p:nvSpPr>
          <p:cNvPr id="7" name="Text Box 6"/>
          <p:cNvSpPr txBox="1"/>
          <p:nvPr/>
        </p:nvSpPr>
        <p:spPr>
          <a:xfrm>
            <a:off x="914400" y="800100"/>
            <a:ext cx="9144000" cy="1012190"/>
          </a:xfrm>
          <a:prstGeom prst="rect">
            <a:avLst/>
          </a:prstGeom>
          <a:noFill/>
        </p:spPr>
        <p:txBody>
          <a:bodyPr wrap="square" rtlCol="0" anchor="t">
            <a:spAutoFit/>
          </a:bodyPr>
          <a:p>
            <a:pPr marL="0" lvl="0" indent="0" algn="l">
              <a:lnSpc>
                <a:spcPts val="7180"/>
              </a:lnSpc>
              <a:spcBef>
                <a:spcPct val="0"/>
              </a:spcBef>
            </a:pPr>
            <a:r>
              <a:rPr lang="en-US" sz="5500" spc="-102">
                <a:solidFill>
                  <a:srgbClr val="191919"/>
                </a:solidFill>
                <a:latin typeface="Open Sauce Bold" panose="00000800000000000000"/>
                <a:sym typeface="+mn-ea"/>
              </a:rPr>
              <a:t>Arithmetic Encoding</a:t>
            </a:r>
            <a:endParaRPr lang="en-US" sz="5500" spc="-102">
              <a:solidFill>
                <a:srgbClr val="191919"/>
              </a:solidFill>
              <a:latin typeface="Open Sauce Bold" panose="00000800000000000000"/>
              <a:sym typeface="+mn-ea"/>
            </a:endParaRPr>
          </a:p>
        </p:txBody>
      </p:sp>
      <p:sp>
        <p:nvSpPr>
          <p:cNvPr id="8" name="TextBox 5"/>
          <p:cNvSpPr txBox="1"/>
          <p:nvPr/>
        </p:nvSpPr>
        <p:spPr>
          <a:xfrm>
            <a:off x="990604" y="1409839"/>
            <a:ext cx="7664448" cy="7793989"/>
          </a:xfrm>
          <a:prstGeom prst="rect">
            <a:avLst/>
          </a:prstGeom>
        </p:spPr>
        <p:txBody>
          <a:bodyPr lIns="50800" tIns="50800" rIns="50800" bIns="50800" rtlCol="0" anchor="ctr"/>
          <a:p>
            <a:pPr marL="0" lvl="0" indent="0" algn="l">
              <a:lnSpc>
                <a:spcPts val="2860"/>
              </a:lnSpc>
              <a:spcBef>
                <a:spcPct val="0"/>
              </a:spcBef>
            </a:pPr>
            <a:r>
              <a:rPr>
                <a:latin typeface="Open Sauce" panose="00000500000000000000" charset="0"/>
                <a:cs typeface="Open Sauce" panose="00000500000000000000" charset="0"/>
              </a:rPr>
              <a:t>The provided code implements the arithmetic encoding algorithm for text compression. It includes the ArithmeticEncoder class, which is responsible for encoding symbols based on their probabilities. The class maintains the low, high, and range values during the encoding process and stores the binary code generated.</a:t>
            </a:r>
            <a:endParaRPr>
              <a:latin typeface="Open Sauce" panose="00000500000000000000" charset="0"/>
              <a:cs typeface="Open Sauce" panose="00000500000000000000" charset="0"/>
            </a:endParaRPr>
          </a:p>
          <a:p>
            <a:pPr marL="0" lvl="0" indent="0" algn="l">
              <a:lnSpc>
                <a:spcPts val="2860"/>
              </a:lnSpc>
              <a:spcBef>
                <a:spcPct val="0"/>
              </a:spcBef>
            </a:pPr>
            <a:endParaRPr>
              <a:latin typeface="Open Sauce" panose="00000500000000000000" charset="0"/>
              <a:cs typeface="Open Sauce" panose="00000500000000000000" charset="0"/>
            </a:endParaRPr>
          </a:p>
          <a:p>
            <a:pPr marL="0" lvl="0" indent="0" algn="l">
              <a:lnSpc>
                <a:spcPts val="2860"/>
              </a:lnSpc>
              <a:spcBef>
                <a:spcPct val="0"/>
              </a:spcBef>
            </a:pPr>
            <a:r>
              <a:rPr>
                <a:latin typeface="Open Sauce" panose="00000500000000000000" charset="0"/>
                <a:cs typeface="Open Sauce" panose="00000500000000000000" charset="0"/>
              </a:rPr>
              <a:t>The encode_symbol method updates the low, high, and range values based on the probability of the input symbol. It also calls the normalize method to ensure the values are within the appropriate range.</a:t>
            </a:r>
            <a:endParaRPr>
              <a:latin typeface="Open Sauce" panose="00000500000000000000" charset="0"/>
              <a:cs typeface="Open Sauce" panose="00000500000000000000" charset="0"/>
            </a:endParaRPr>
          </a:p>
          <a:p>
            <a:pPr marL="0" lvl="0" indent="0" algn="l">
              <a:lnSpc>
                <a:spcPts val="2860"/>
              </a:lnSpc>
              <a:spcBef>
                <a:spcPct val="0"/>
              </a:spcBef>
            </a:pPr>
            <a:endParaRPr>
              <a:latin typeface="Open Sauce" panose="00000500000000000000" charset="0"/>
              <a:cs typeface="Open Sauce" panose="00000500000000000000" charset="0"/>
            </a:endParaRPr>
          </a:p>
          <a:p>
            <a:pPr marL="0" lvl="0" indent="0" algn="l">
              <a:lnSpc>
                <a:spcPts val="2860"/>
              </a:lnSpc>
              <a:spcBef>
                <a:spcPct val="0"/>
              </a:spcBef>
            </a:pPr>
            <a:r>
              <a:rPr>
                <a:latin typeface="Open Sauce" panose="00000500000000000000" charset="0"/>
                <a:cs typeface="Open Sauce" panose="00000500000000000000" charset="0"/>
              </a:rPr>
              <a:t>The normalize method adjusts the low and high values to fall within the range (0.5, 1) or (0, 0.5). If necessary, it appends a '0' or '1' bit to the code and adjusts the values accordingly.</a:t>
            </a:r>
            <a:endParaRPr>
              <a:latin typeface="Open Sauce" panose="00000500000000000000" charset="0"/>
              <a:cs typeface="Open Sauce" panose="00000500000000000000" charset="0"/>
            </a:endParaRPr>
          </a:p>
          <a:p>
            <a:pPr marL="0" lvl="0" indent="0" algn="l">
              <a:lnSpc>
                <a:spcPts val="2860"/>
              </a:lnSpc>
              <a:spcBef>
                <a:spcPct val="0"/>
              </a:spcBef>
            </a:pPr>
            <a:endParaRPr>
              <a:latin typeface="Open Sauce" panose="00000500000000000000" charset="0"/>
              <a:cs typeface="Open Sauce" panose="00000500000000000000" charset="0"/>
            </a:endParaRPr>
          </a:p>
          <a:p>
            <a:pPr marL="0" lvl="0" indent="0" algn="l">
              <a:lnSpc>
                <a:spcPts val="2860"/>
              </a:lnSpc>
              <a:spcBef>
                <a:spcPct val="0"/>
              </a:spcBef>
            </a:pPr>
            <a:r>
              <a:rPr>
                <a:latin typeface="Open Sauce" panose="00000500000000000000" charset="0"/>
                <a:cs typeface="Open Sauce" panose="00000500000000000000" charset="0"/>
              </a:rPr>
              <a:t>The get_encoded_message method returns the encoded message as a string by joining the bits in the code list</a:t>
            </a:r>
            <a:endParaRPr>
              <a:latin typeface="Open Sauce" panose="00000500000000000000" charset="0"/>
              <a:cs typeface="Open Sauce" panose="00000500000000000000"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62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264076"/>
              <a:ext cx="2018620" cy="2052738"/>
            </a:xfrm>
            <a:prstGeom prst="rect">
              <a:avLst/>
            </a:prstGeom>
          </p:spPr>
          <p:txBody>
            <a:bodyPr lIns="50800" tIns="50800" rIns="50800" bIns="50800" rtlCol="0" anchor="ctr"/>
            <a:lstStyle/>
            <a:p>
              <a:pPr marL="0" lvl="0" indent="0" algn="l">
                <a:lnSpc>
                  <a:spcPts val="2860"/>
                </a:lnSpc>
                <a:spcBef>
                  <a:spcPct val="0"/>
                </a:spcBef>
              </a:pPr>
            </a:p>
          </p:txBody>
        </p:sp>
      </p:grpSp>
      <p:sp>
        <p:nvSpPr>
          <p:cNvPr id="7" name="Text Box 6"/>
          <p:cNvSpPr txBox="1"/>
          <p:nvPr/>
        </p:nvSpPr>
        <p:spPr>
          <a:xfrm>
            <a:off x="683895" y="1104900"/>
            <a:ext cx="9144000" cy="1012190"/>
          </a:xfrm>
          <a:prstGeom prst="rect">
            <a:avLst/>
          </a:prstGeom>
          <a:noFill/>
        </p:spPr>
        <p:txBody>
          <a:bodyPr wrap="square" rtlCol="0" anchor="t">
            <a:spAutoFit/>
          </a:bodyPr>
          <a:p>
            <a:pPr marL="0" lvl="0" indent="0" algn="l">
              <a:lnSpc>
                <a:spcPts val="7180"/>
              </a:lnSpc>
              <a:spcBef>
                <a:spcPct val="0"/>
              </a:spcBef>
            </a:pPr>
            <a:r>
              <a:rPr lang="en-US" sz="5500" spc="-102">
                <a:solidFill>
                  <a:srgbClr val="191919"/>
                </a:solidFill>
                <a:latin typeface="Open Sauce Bold" panose="00000800000000000000"/>
                <a:sym typeface="+mn-ea"/>
              </a:rPr>
              <a:t>Arithmetic Encoding</a:t>
            </a:r>
            <a:endParaRPr lang="en-US" sz="5500" spc="-102">
              <a:solidFill>
                <a:srgbClr val="191919"/>
              </a:solidFill>
              <a:latin typeface="Open Sauce Bold" panose="00000800000000000000"/>
              <a:sym typeface="+mn-ea"/>
            </a:endParaRPr>
          </a:p>
        </p:txBody>
      </p:sp>
      <p:sp>
        <p:nvSpPr>
          <p:cNvPr id="6" name="TextBox 5"/>
          <p:cNvSpPr txBox="1"/>
          <p:nvPr/>
        </p:nvSpPr>
        <p:spPr>
          <a:xfrm>
            <a:off x="990600" y="3238500"/>
            <a:ext cx="7181850" cy="4323080"/>
          </a:xfrm>
          <a:prstGeom prst="rect">
            <a:avLst/>
          </a:prstGeom>
        </p:spPr>
        <p:txBody>
          <a:bodyPr lIns="50800" tIns="50800" rIns="50800" bIns="50800" rtlCol="0" anchor="ctr"/>
          <a:p>
            <a:pPr marL="0" lvl="0" indent="0" algn="l">
              <a:lnSpc>
                <a:spcPts val="2860"/>
              </a:lnSpc>
              <a:spcBef>
                <a:spcPct val="0"/>
              </a:spcBef>
            </a:pPr>
            <a:r>
              <a:rPr lang="en-US">
                <a:latin typeface="Open Sauce" panose="00000500000000000000" charset="0"/>
                <a:cs typeface="Open Sauce" panose="00000500000000000000" charset="0"/>
              </a:rPr>
              <a:t>The calculate_entropy function calculates the entropy of a probability distribution based on the symbol probabilities provided.</a:t>
            </a:r>
            <a:endParaRPr lang="en-US">
              <a:latin typeface="Open Sauce" panose="00000500000000000000" charset="0"/>
              <a:cs typeface="Open Sauce" panose="00000500000000000000" charset="0"/>
            </a:endParaRPr>
          </a:p>
          <a:p>
            <a:pPr marL="0" lvl="0" indent="0" algn="l">
              <a:lnSpc>
                <a:spcPts val="2860"/>
              </a:lnSpc>
              <a:spcBef>
                <a:spcPct val="0"/>
              </a:spcBef>
            </a:pPr>
            <a:endParaRPr lang="en-US">
              <a:latin typeface="Open Sauce" panose="00000500000000000000" charset="0"/>
              <a:cs typeface="Open Sauce" panose="00000500000000000000" charset="0"/>
            </a:endParaRPr>
          </a:p>
          <a:p>
            <a:pPr marL="0" lvl="0" indent="0" algn="l">
              <a:lnSpc>
                <a:spcPts val="2860"/>
              </a:lnSpc>
              <a:spcBef>
                <a:spcPct val="0"/>
              </a:spcBef>
            </a:pPr>
            <a:r>
              <a:rPr lang="en-US">
                <a:latin typeface="Open Sauce" panose="00000500000000000000" charset="0"/>
                <a:cs typeface="Open Sauce" panose="00000500000000000000" charset="0"/>
              </a:rPr>
              <a:t>The encode_text function performs the encoding process for a given text string. It calculates the symbol probabilities, creates an instance of the ArithmeticEncoder class, encodes each symbol, and retrieves the encoded message. It also calculates the entropy, efficiency, compression ratio, and average length of the encoded message.</a:t>
            </a:r>
            <a:endParaRPr lang="en-US">
              <a:latin typeface="Open Sauce" panose="00000500000000000000" charset="0"/>
              <a:cs typeface="Open Sauce" panose="00000500000000000000" charset="0"/>
            </a:endParaRPr>
          </a:p>
          <a:p>
            <a:pPr marL="0" lvl="0" indent="0" algn="l">
              <a:lnSpc>
                <a:spcPts val="2860"/>
              </a:lnSpc>
              <a:spcBef>
                <a:spcPct val="0"/>
              </a:spcBef>
            </a:pPr>
            <a:endParaRPr lang="en-US">
              <a:latin typeface="Open Sauce" panose="00000500000000000000" charset="0"/>
              <a:cs typeface="Open Sauce" panose="00000500000000000000" charset="0"/>
            </a:endParaRPr>
          </a:p>
          <a:p>
            <a:pPr marL="0" lvl="0" indent="0" algn="l">
              <a:lnSpc>
                <a:spcPts val="2860"/>
              </a:lnSpc>
              <a:spcBef>
                <a:spcPct val="0"/>
              </a:spcBef>
            </a:pPr>
            <a:r>
              <a:rPr lang="en-US">
                <a:latin typeface="Open Sauce" panose="00000500000000000000" charset="0"/>
                <a:cs typeface="Open Sauce" panose="00000500000000000000" charset="0"/>
              </a:rPr>
              <a:t>the code provides a basic implementation of arithmetic encoding for text compression, including encoding symbols, calculating entropy, and evaluating compression-related metrics.</a:t>
            </a:r>
            <a:endParaRPr lang="en-US">
              <a:latin typeface="Open Sauce" panose="00000500000000000000" charset="0"/>
              <a:cs typeface="Open Sauce" panose="00000500000000000000" charset="0"/>
            </a:endParaRPr>
          </a:p>
          <a:p>
            <a:pPr marL="0" lvl="0" indent="0" algn="l">
              <a:lnSpc>
                <a:spcPts val="2860"/>
              </a:lnSpc>
              <a:spcBef>
                <a:spcPct val="0"/>
              </a:spcBef>
            </a:pPr>
            <a:r>
              <a:rPr lang="en-US">
                <a:latin typeface="Open Sauce" panose="00000500000000000000" charset="0"/>
                <a:cs typeface="Open Sauce" panose="00000500000000000000" charset="0"/>
              </a:rPr>
              <a:t> </a:t>
            </a:r>
            <a:endParaRPr lang="en-US">
              <a:latin typeface="Open Sauce" panose="00000500000000000000" charset="0"/>
              <a:cs typeface="Open Sauce" panose="00000500000000000000" charset="0"/>
            </a:endParaRPr>
          </a:p>
        </p:txBody>
      </p:sp>
      <p:pic>
        <p:nvPicPr>
          <p:cNvPr id="8" name="Picture 7"/>
          <p:cNvPicPr>
            <a:picLocks noChangeAspect="1"/>
          </p:cNvPicPr>
          <p:nvPr/>
        </p:nvPicPr>
        <p:blipFill>
          <a:blip r:embed="rId2"/>
          <a:stretch>
            <a:fillRect/>
          </a:stretch>
        </p:blipFill>
        <p:spPr>
          <a:xfrm>
            <a:off x="8915400" y="1191260"/>
            <a:ext cx="8471535" cy="8117840"/>
          </a:xfrm>
          <a:prstGeom prst="rect">
            <a:avLst/>
          </a:prstGeom>
          <a:ln>
            <a:gradFill>
              <a:gsLst>
                <a:gs pos="0">
                  <a:srgbClr val="14CD68"/>
                </a:gs>
                <a:gs pos="100000">
                  <a:srgbClr val="035C7D"/>
                </a:gs>
              </a:gsLst>
            </a:gradFill>
          </a:ln>
          <a:effectLst>
            <a:outerShdw blurRad="50800" dist="38100" algn="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rot="0">
            <a:off x="-2364371" y="-2474096"/>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7" name="Group 7"/>
          <p:cNvGrpSpPr/>
          <p:nvPr/>
        </p:nvGrpSpPr>
        <p:grpSpPr>
          <a:xfrm rot="0">
            <a:off x="1256350" y="3876969"/>
            <a:ext cx="1010697" cy="10106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10" name="Group 10"/>
          <p:cNvGrpSpPr/>
          <p:nvPr/>
        </p:nvGrpSpPr>
        <p:grpSpPr>
          <a:xfrm rot="0">
            <a:off x="2585720" y="3348990"/>
            <a:ext cx="13964920" cy="3086100"/>
            <a:chOff x="0" y="0"/>
            <a:chExt cx="2258681" cy="812800"/>
          </a:xfrm>
        </p:grpSpPr>
        <p:sp>
          <p:nvSpPr>
            <p:cNvPr id="11" name="Freeform 11"/>
            <p:cNvSpPr/>
            <p:nvPr/>
          </p:nvSpPr>
          <p:spPr>
            <a:xfrm>
              <a:off x="0" y="0"/>
              <a:ext cx="2258682" cy="812800"/>
            </a:xfrm>
            <a:custGeom>
              <a:avLst/>
              <a:gdLst/>
              <a:ahLst/>
              <a:cxnLst/>
              <a:rect l="l" t="t" r="r" b="b"/>
              <a:pathLst>
                <a:path w="2258682" h="812800">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id="12" name="TextBox 12"/>
            <p:cNvSpPr txBox="1"/>
            <p:nvPr/>
          </p:nvSpPr>
          <p:spPr>
            <a:xfrm>
              <a:off x="0" y="-28575"/>
              <a:ext cx="2258681" cy="841375"/>
            </a:xfrm>
            <a:prstGeom prst="rect">
              <a:avLst/>
            </a:prstGeom>
          </p:spPr>
          <p:txBody>
            <a:bodyPr lIns="50800" tIns="50800" rIns="50800" bIns="50800" rtlCol="0" anchor="ctr"/>
            <a:lstStyle/>
            <a:p>
              <a:pPr marL="0" lvl="0" indent="0" algn="ctr">
                <a:lnSpc>
                  <a:spcPts val="2485"/>
                </a:lnSpc>
                <a:spcBef>
                  <a:spcPct val="0"/>
                </a:spcBef>
              </a:pPr>
            </a:p>
          </p:txBody>
        </p:sp>
      </p:grpSp>
      <p:sp>
        <p:nvSpPr>
          <p:cNvPr id="13" name="TextBox 13"/>
          <p:cNvSpPr txBox="1"/>
          <p:nvPr/>
        </p:nvSpPr>
        <p:spPr>
          <a:xfrm>
            <a:off x="2670810" y="3676650"/>
            <a:ext cx="13734415" cy="2094865"/>
          </a:xfrm>
          <a:prstGeom prst="rect">
            <a:avLst/>
          </a:prstGeom>
        </p:spPr>
        <p:txBody>
          <a:bodyPr wrap="square" lIns="0" tIns="0" rIns="0" bIns="0" rtlCol="0" anchor="t">
            <a:spAutoFit/>
          </a:bodyPr>
          <a:lstStyle/>
          <a:p>
            <a:pPr marL="0" lvl="1" algn="ctr">
              <a:lnSpc>
                <a:spcPts val="16335"/>
              </a:lnSpc>
              <a:spcBef>
                <a:spcPct val="0"/>
              </a:spcBef>
            </a:pPr>
            <a:r>
              <a:rPr lang="en-US" sz="8000">
                <a:solidFill>
                  <a:srgbClr val="FFFFFF"/>
                </a:solidFill>
                <a:latin typeface="Open Sauce Bold" panose="00000800000000000000"/>
              </a:rPr>
              <a:t> GUI &amp; Result</a:t>
            </a:r>
            <a:endParaRPr lang="en-US" sz="8000">
              <a:solidFill>
                <a:srgbClr val="FFFFFF"/>
              </a:solidFill>
              <a:latin typeface="Open Sauce Bold" panose="000008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62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264076"/>
              <a:ext cx="2018620" cy="2052738"/>
            </a:xfrm>
            <a:prstGeom prst="rect">
              <a:avLst/>
            </a:prstGeom>
          </p:spPr>
          <p:txBody>
            <a:bodyPr lIns="50800" tIns="50800" rIns="50800" bIns="50800" rtlCol="0" anchor="ctr"/>
            <a:lstStyle/>
            <a:p>
              <a:pPr marL="0" lvl="0" indent="0" algn="l">
                <a:lnSpc>
                  <a:spcPts val="2860"/>
                </a:lnSpc>
                <a:spcBef>
                  <a:spcPct val="0"/>
                </a:spcBef>
              </a:pPr>
            </a:p>
          </p:txBody>
        </p:sp>
      </p:grpSp>
      <p:sp>
        <p:nvSpPr>
          <p:cNvPr id="7" name="Text Box 6"/>
          <p:cNvSpPr txBox="1"/>
          <p:nvPr/>
        </p:nvSpPr>
        <p:spPr>
          <a:xfrm>
            <a:off x="683895" y="1242060"/>
            <a:ext cx="14610715" cy="742315"/>
          </a:xfrm>
          <a:prstGeom prst="rect">
            <a:avLst/>
          </a:prstGeom>
          <a:noFill/>
        </p:spPr>
        <p:txBody>
          <a:bodyPr wrap="square" rtlCol="0" anchor="t">
            <a:noAutofit/>
          </a:bodyPr>
          <a:p>
            <a:pPr marL="0" lvl="0" indent="0" algn="l">
              <a:lnSpc>
                <a:spcPts val="3970"/>
              </a:lnSpc>
              <a:spcBef>
                <a:spcPct val="0"/>
              </a:spcBef>
            </a:pPr>
            <a:endParaRPr lang="en-US" sz="5500" spc="-102">
              <a:solidFill>
                <a:srgbClr val="191919"/>
              </a:solidFill>
              <a:latin typeface="Open Sauce Bold" panose="00000800000000000000"/>
              <a:sym typeface="+mn-ea"/>
            </a:endParaRPr>
          </a:p>
        </p:txBody>
      </p:sp>
      <p:sp>
        <p:nvSpPr>
          <p:cNvPr id="6" name="TextBox 5"/>
          <p:cNvSpPr txBox="1"/>
          <p:nvPr/>
        </p:nvSpPr>
        <p:spPr>
          <a:xfrm>
            <a:off x="990600" y="3238500"/>
            <a:ext cx="7181850" cy="4323080"/>
          </a:xfrm>
          <a:prstGeom prst="rect">
            <a:avLst/>
          </a:prstGeom>
        </p:spPr>
        <p:txBody>
          <a:bodyPr lIns="50800" tIns="50800" rIns="50800" bIns="50800" rtlCol="0" anchor="ctr"/>
          <a:p>
            <a:pPr marL="0" lvl="0" indent="0" algn="l">
              <a:lnSpc>
                <a:spcPts val="2860"/>
              </a:lnSpc>
              <a:spcBef>
                <a:spcPct val="0"/>
              </a:spcBef>
            </a:pPr>
            <a:endParaRPr lang="en-US">
              <a:latin typeface="Open Sauce" panose="00000500000000000000" charset="0"/>
              <a:cs typeface="Open Sauce" panose="00000500000000000000" charset="0"/>
            </a:endParaRPr>
          </a:p>
        </p:txBody>
      </p:sp>
      <p:pic>
        <p:nvPicPr>
          <p:cNvPr id="11" name="Picture 10"/>
          <p:cNvPicPr>
            <a:picLocks noChangeAspect="1"/>
          </p:cNvPicPr>
          <p:nvPr/>
        </p:nvPicPr>
        <p:blipFill>
          <a:blip r:embed="rId2"/>
          <a:stretch>
            <a:fillRect/>
          </a:stretch>
        </p:blipFill>
        <p:spPr>
          <a:xfrm>
            <a:off x="7162800" y="1028700"/>
            <a:ext cx="10297795" cy="8352790"/>
          </a:xfrm>
          <a:prstGeom prst="rect">
            <a:avLst/>
          </a:prstGeom>
          <a:ln>
            <a:gradFill>
              <a:gsLst>
                <a:gs pos="0">
                  <a:srgbClr val="14CD68"/>
                </a:gs>
                <a:gs pos="100000">
                  <a:srgbClr val="035C7D"/>
                </a:gs>
              </a:gsLst>
            </a:gradFill>
          </a:ln>
          <a:effectLst>
            <a:outerShdw blurRad="50800" dist="38100" dir="2700000" algn="tl" rotWithShape="0">
              <a:prstClr val="black">
                <a:alpha val="40000"/>
              </a:prstClr>
            </a:outerShdw>
          </a:effectLst>
        </p:spPr>
      </p:pic>
      <p:sp>
        <p:nvSpPr>
          <p:cNvPr id="12" name="Text Box 11"/>
          <p:cNvSpPr txBox="1"/>
          <p:nvPr/>
        </p:nvSpPr>
        <p:spPr>
          <a:xfrm>
            <a:off x="914400" y="1409700"/>
            <a:ext cx="9144000" cy="1012190"/>
          </a:xfrm>
          <a:prstGeom prst="rect">
            <a:avLst/>
          </a:prstGeom>
          <a:noFill/>
        </p:spPr>
        <p:txBody>
          <a:bodyPr wrap="square" rtlCol="0" anchor="t">
            <a:spAutoFit/>
          </a:bodyPr>
          <a:p>
            <a:pPr marL="0" lvl="0" indent="0" algn="l">
              <a:lnSpc>
                <a:spcPts val="7180"/>
              </a:lnSpc>
              <a:spcBef>
                <a:spcPct val="0"/>
              </a:spcBef>
            </a:pPr>
            <a:r>
              <a:rPr lang="en-US" sz="5500" spc="-102">
                <a:solidFill>
                  <a:srgbClr val="191919"/>
                </a:solidFill>
                <a:latin typeface="Open Sauce Bold" panose="00000800000000000000"/>
                <a:sym typeface="+mn-ea"/>
              </a:rPr>
              <a:t>GUI </a:t>
            </a:r>
            <a:endParaRPr lang="en-US" sz="5500" spc="-102">
              <a:solidFill>
                <a:srgbClr val="191919"/>
              </a:solidFill>
              <a:latin typeface="Open Sauce Bold" panose="00000800000000000000"/>
              <a:sym typeface="+mn-ea"/>
            </a:endParaRPr>
          </a:p>
        </p:txBody>
      </p:sp>
      <p:sp>
        <p:nvSpPr>
          <p:cNvPr id="13" name="Text Box 12"/>
          <p:cNvSpPr txBox="1"/>
          <p:nvPr/>
        </p:nvSpPr>
        <p:spPr>
          <a:xfrm>
            <a:off x="990600" y="2628900"/>
            <a:ext cx="6012180" cy="3575050"/>
          </a:xfrm>
          <a:prstGeom prst="rect">
            <a:avLst/>
          </a:prstGeom>
          <a:noFill/>
        </p:spPr>
        <p:txBody>
          <a:bodyPr wrap="square" rtlCol="0" anchor="t">
            <a:noAutofit/>
          </a:bodyPr>
          <a:p>
            <a:r>
              <a:rPr lang="en-US" sz="2000">
                <a:latin typeface="Open Sauce" panose="00000500000000000000" charset="0"/>
                <a:cs typeface="Open Sauce" panose="00000500000000000000" charset="0"/>
              </a:rPr>
              <a:t>GUI function for performing various encoding techniques on text input. It includes Golomb encoding, LZW encoding, RLE encoding, and Huffman encoding. The code calculates several metrics and statistics related to each encoding technique, such as compression ratio, efficiency, entropy, and number of bits. </a:t>
            </a:r>
            <a:endParaRPr lang="en-US" sz="2000">
              <a:latin typeface="Open Sauce" panose="00000500000000000000" charset="0"/>
              <a:cs typeface="Open Sauce" panose="00000500000000000000"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96850" y="-169503"/>
            <a:ext cx="18288000" cy="10251030"/>
            <a:chOff x="0" y="0"/>
            <a:chExt cx="4816593" cy="2699860"/>
          </a:xfrm>
        </p:grpSpPr>
        <p:sp>
          <p:nvSpPr>
            <p:cNvPr id="3" name="Freeform 3"/>
            <p:cNvSpPr/>
            <p:nvPr/>
          </p:nvSpPr>
          <p:spPr>
            <a:xfrm>
              <a:off x="0" y="0"/>
              <a:ext cx="4816592" cy="2699860"/>
            </a:xfrm>
            <a:custGeom>
              <a:avLst/>
              <a:gdLst/>
              <a:ahLst/>
              <a:cxnLst/>
              <a:rect l="l" t="t" r="r" b="b"/>
              <a:pathLst>
                <a:path w="4816592" h="2699860">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id="4" name="TextBox 4"/>
            <p:cNvSpPr txBox="1"/>
            <p:nvPr/>
          </p:nvSpPr>
          <p:spPr>
            <a:xfrm>
              <a:off x="11707" y="22243"/>
              <a:ext cx="4804886" cy="2677557"/>
            </a:xfrm>
            <a:prstGeom prst="rect">
              <a:avLst/>
            </a:prstGeom>
          </p:spPr>
          <p:txBody>
            <a:bodyPr lIns="50800" tIns="50800" rIns="50800" bIns="50800" rtlCol="0" anchor="ctr"/>
            <a:lstStyle/>
            <a:p>
              <a:pPr algn="ctr">
                <a:lnSpc>
                  <a:spcPts val="3035"/>
                </a:lnSpc>
              </a:pPr>
            </a:p>
          </p:txBody>
        </p:sp>
      </p:grpSp>
      <p:sp>
        <p:nvSpPr>
          <p:cNvPr id="6" name="TextBox 6"/>
          <p:cNvSpPr txBox="1"/>
          <p:nvPr/>
        </p:nvSpPr>
        <p:spPr>
          <a:xfrm>
            <a:off x="609600" y="647700"/>
            <a:ext cx="7707630" cy="920750"/>
          </a:xfrm>
          <a:prstGeom prst="rect">
            <a:avLst/>
          </a:prstGeom>
        </p:spPr>
        <p:txBody>
          <a:bodyPr wrap="square" lIns="0" tIns="0" rIns="0" bIns="0" rtlCol="0" anchor="t">
            <a:spAutoFit/>
          </a:bodyPr>
          <a:lstStyle/>
          <a:p>
            <a:pPr marL="0" lvl="0" indent="0" algn="l">
              <a:lnSpc>
                <a:spcPts val="7180"/>
              </a:lnSpc>
              <a:spcBef>
                <a:spcPct val="0"/>
              </a:spcBef>
            </a:pPr>
            <a:r>
              <a:rPr lang="en-US" sz="5500" spc="-102">
                <a:solidFill>
                  <a:srgbClr val="191919"/>
                </a:solidFill>
                <a:latin typeface="Open Sauce Bold" panose="00000800000000000000"/>
                <a:sym typeface="+mn-ea"/>
              </a:rPr>
              <a:t>GUI </a:t>
            </a:r>
            <a:endParaRPr lang="en-US" sz="5500" spc="-93">
              <a:solidFill>
                <a:srgbClr val="191919"/>
              </a:solidFill>
              <a:latin typeface="Open Sauce Bold" panose="00000800000000000000"/>
            </a:endParaRPr>
          </a:p>
        </p:txBody>
      </p:sp>
      <p:sp>
        <p:nvSpPr>
          <p:cNvPr id="19" name="Plus 18"/>
          <p:cNvSpPr/>
          <p:nvPr/>
        </p:nvSpPr>
        <p:spPr>
          <a:xfrm>
            <a:off x="8991600" y="4838700"/>
            <a:ext cx="832485" cy="914400"/>
          </a:xfrm>
          <a:prstGeom prst="mathPlus">
            <a:avLst/>
          </a:prstGeom>
        </p:spPr>
        <p:style>
          <a:lnRef idx="0">
            <a:srgbClr val="FFFFFF"/>
          </a:lnRef>
          <a:fillRef idx="3">
            <a:schemeClr val="accent3"/>
          </a:fillRef>
          <a:effectRef idx="0">
            <a:srgbClr val="FFFFFF"/>
          </a:effectRef>
          <a:fontRef idx="minor">
            <a:schemeClr val="dk1"/>
          </a:fontRef>
        </p:style>
        <p:txBody>
          <a:bodyPr rtlCol="0" anchor="ctr"/>
          <a:p>
            <a:pPr algn="ctr"/>
            <a:endParaRPr lang="en-US"/>
          </a:p>
        </p:txBody>
      </p:sp>
      <p:pic>
        <p:nvPicPr>
          <p:cNvPr id="9" name="Picture 8"/>
          <p:cNvPicPr>
            <a:picLocks noChangeAspect="1"/>
          </p:cNvPicPr>
          <p:nvPr/>
        </p:nvPicPr>
        <p:blipFill>
          <a:blip r:embed="rId1"/>
          <a:stretch>
            <a:fillRect/>
          </a:stretch>
        </p:blipFill>
        <p:spPr>
          <a:xfrm>
            <a:off x="9888855" y="1648460"/>
            <a:ext cx="7586345" cy="7790180"/>
          </a:xfrm>
          <a:prstGeom prst="rect">
            <a:avLst/>
          </a:prstGeom>
          <a:ln>
            <a:gradFill>
              <a:gsLst>
                <a:gs pos="0">
                  <a:srgbClr val="14CD68"/>
                </a:gs>
                <a:gs pos="100000">
                  <a:srgbClr val="035C7D"/>
                </a:gs>
              </a:gsLst>
            </a:gra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2"/>
          <a:stretch>
            <a:fillRect/>
          </a:stretch>
        </p:blipFill>
        <p:spPr>
          <a:xfrm>
            <a:off x="533400" y="1649095"/>
            <a:ext cx="8445500" cy="7722870"/>
          </a:xfrm>
          <a:prstGeom prst="rect">
            <a:avLst/>
          </a:prstGeom>
          <a:ln>
            <a:gradFill>
              <a:gsLst>
                <a:gs pos="0">
                  <a:srgbClr val="14CD68"/>
                </a:gs>
                <a:gs pos="100000">
                  <a:srgbClr val="035C7D"/>
                </a:gs>
              </a:gsLst>
            </a:gradFill>
          </a:ln>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96850" y="-169503"/>
            <a:ext cx="18288000" cy="10251030"/>
            <a:chOff x="0" y="0"/>
            <a:chExt cx="4816593" cy="2699860"/>
          </a:xfrm>
        </p:grpSpPr>
        <p:sp>
          <p:nvSpPr>
            <p:cNvPr id="3" name="Freeform 3"/>
            <p:cNvSpPr/>
            <p:nvPr/>
          </p:nvSpPr>
          <p:spPr>
            <a:xfrm>
              <a:off x="0" y="0"/>
              <a:ext cx="4816592" cy="2699860"/>
            </a:xfrm>
            <a:custGeom>
              <a:avLst/>
              <a:gdLst/>
              <a:ahLst/>
              <a:cxnLst/>
              <a:rect l="l" t="t" r="r" b="b"/>
              <a:pathLst>
                <a:path w="4816592" h="2699860">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id="4" name="TextBox 4"/>
            <p:cNvSpPr txBox="1"/>
            <p:nvPr/>
          </p:nvSpPr>
          <p:spPr>
            <a:xfrm>
              <a:off x="11707" y="22243"/>
              <a:ext cx="4804886" cy="2677557"/>
            </a:xfrm>
            <a:prstGeom prst="rect">
              <a:avLst/>
            </a:prstGeom>
          </p:spPr>
          <p:txBody>
            <a:bodyPr lIns="50800" tIns="50800" rIns="50800" bIns="50800" rtlCol="0" anchor="ctr"/>
            <a:lstStyle/>
            <a:p>
              <a:pPr algn="ctr">
                <a:lnSpc>
                  <a:spcPts val="3035"/>
                </a:lnSpc>
              </a:pPr>
            </a:p>
          </p:txBody>
        </p:sp>
      </p:grpSp>
      <p:sp>
        <p:nvSpPr>
          <p:cNvPr id="6" name="TextBox 6"/>
          <p:cNvSpPr txBox="1"/>
          <p:nvPr/>
        </p:nvSpPr>
        <p:spPr>
          <a:xfrm>
            <a:off x="1295400" y="419100"/>
            <a:ext cx="14151610" cy="1841500"/>
          </a:xfrm>
          <a:prstGeom prst="rect">
            <a:avLst/>
          </a:prstGeom>
        </p:spPr>
        <p:txBody>
          <a:bodyPr wrap="square" lIns="0" tIns="0" rIns="0" bIns="0" rtlCol="0" anchor="t">
            <a:spAutoFit/>
          </a:bodyPr>
          <a:lstStyle/>
          <a:p>
            <a:pPr marL="0" lvl="0" indent="0" algn="l">
              <a:lnSpc>
                <a:spcPts val="7180"/>
              </a:lnSpc>
              <a:spcBef>
                <a:spcPct val="0"/>
              </a:spcBef>
            </a:pPr>
            <a:r>
              <a:rPr lang="en-US" sz="5500" spc="-56">
                <a:solidFill>
                  <a:srgbClr val="106861"/>
                </a:solidFill>
                <a:latin typeface="Open Sauce Bold" panose="00000800000000000000"/>
                <a:sym typeface="+mn-ea"/>
              </a:rPr>
              <a:t>            Optimal Compression Algorithm</a:t>
            </a:r>
            <a:endParaRPr lang="en-US" sz="5500" spc="-102">
              <a:solidFill>
                <a:srgbClr val="191919"/>
              </a:solidFill>
              <a:latin typeface="Open Sauce Bold" panose="00000800000000000000"/>
              <a:sym typeface="+mn-ea"/>
            </a:endParaRPr>
          </a:p>
          <a:p>
            <a:pPr marL="0" lvl="0" indent="0" algn="l">
              <a:lnSpc>
                <a:spcPts val="7180"/>
              </a:lnSpc>
              <a:spcBef>
                <a:spcPct val="0"/>
              </a:spcBef>
            </a:pPr>
            <a:r>
              <a:rPr lang="en-US" sz="5500" spc="-102">
                <a:solidFill>
                  <a:srgbClr val="191919"/>
                </a:solidFill>
                <a:latin typeface="Open Sauce Bold" panose="00000800000000000000"/>
                <a:sym typeface="+mn-ea"/>
              </a:rPr>
              <a:t> </a:t>
            </a:r>
            <a:endParaRPr lang="en-US" sz="5500" spc="-93">
              <a:solidFill>
                <a:srgbClr val="191919"/>
              </a:solidFill>
              <a:latin typeface="Open Sauce Bold" panose="00000800000000000000"/>
            </a:endParaRPr>
          </a:p>
        </p:txBody>
      </p:sp>
      <p:pic>
        <p:nvPicPr>
          <p:cNvPr id="5" name="Picture 4"/>
          <p:cNvPicPr>
            <a:picLocks noChangeAspect="1"/>
          </p:cNvPicPr>
          <p:nvPr/>
        </p:nvPicPr>
        <p:blipFill>
          <a:blip r:embed="rId1"/>
          <a:stretch>
            <a:fillRect/>
          </a:stretch>
        </p:blipFill>
        <p:spPr>
          <a:xfrm>
            <a:off x="1137285" y="1659890"/>
            <a:ext cx="15673070" cy="7934325"/>
          </a:xfrm>
          <a:prstGeom prst="rect">
            <a:avLst/>
          </a:prstGeom>
          <a:ln>
            <a:gradFill>
              <a:gsLst>
                <a:gs pos="0">
                  <a:srgbClr val="14CD68"/>
                </a:gs>
                <a:gs pos="100000">
                  <a:srgbClr val="035C7D"/>
                </a:gs>
              </a:gsLst>
            </a:gradFill>
          </a:ln>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2063037" y="7190842"/>
            <a:ext cx="2731184" cy="414313"/>
          </a:xfrm>
          <a:prstGeom prst="rect">
            <a:avLst/>
          </a:prstGeom>
        </p:spPr>
        <p:txBody>
          <a:bodyPr lIns="0" tIns="0" rIns="0" bIns="0" rtlCol="0" anchor="t">
            <a:spAutoFit/>
          </a:bodyPr>
          <a:lstStyle/>
          <a:p>
            <a:pPr marL="0" lvl="0" indent="0" algn="ctr">
              <a:lnSpc>
                <a:spcPts val="3415"/>
              </a:lnSpc>
              <a:spcBef>
                <a:spcPct val="0"/>
              </a:spcBef>
            </a:pPr>
            <a:r>
              <a:rPr lang="en-US" sz="2440" spc="9">
                <a:solidFill>
                  <a:srgbClr val="FFFBFB"/>
                </a:solidFill>
                <a:latin typeface="Open Sauce" panose="00000500000000000000"/>
              </a:rPr>
              <a:t>Claudia Alves</a:t>
            </a:r>
            <a:endParaRPr lang="en-US" sz="2440" spc="9">
              <a:solidFill>
                <a:srgbClr val="FFFBFB"/>
              </a:solidFill>
              <a:latin typeface="Open Sauce" panose="00000500000000000000"/>
            </a:endParaRPr>
          </a:p>
        </p:txBody>
      </p:sp>
      <p:sp>
        <p:nvSpPr>
          <p:cNvPr id="7" name="TextBox 7"/>
          <p:cNvSpPr txBox="1"/>
          <p:nvPr/>
        </p:nvSpPr>
        <p:spPr>
          <a:xfrm>
            <a:off x="2743464" y="1867063"/>
            <a:ext cx="6285737" cy="795212"/>
          </a:xfrm>
          <a:prstGeom prst="rect">
            <a:avLst/>
          </a:prstGeom>
        </p:spPr>
        <p:txBody>
          <a:bodyPr lIns="0" tIns="0" rIns="0" bIns="0" rtlCol="0" anchor="t">
            <a:spAutoFit/>
          </a:bodyPr>
          <a:lstStyle/>
          <a:p>
            <a:pPr marL="0" lvl="0" indent="0" algn="l">
              <a:lnSpc>
                <a:spcPts val="6570"/>
              </a:lnSpc>
              <a:spcBef>
                <a:spcPct val="0"/>
              </a:spcBef>
            </a:pPr>
            <a:r>
              <a:rPr lang="en-US" sz="4690" spc="-93">
                <a:solidFill>
                  <a:srgbClr val="191919"/>
                </a:solidFill>
                <a:latin typeface="Open Sauce Bold" panose="00000800000000000000"/>
              </a:rPr>
              <a:t>Our Team</a:t>
            </a:r>
            <a:endParaRPr lang="en-US" sz="4690" spc="-93">
              <a:solidFill>
                <a:srgbClr val="191919"/>
              </a:solidFill>
              <a:latin typeface="Open Sauce Bold" panose="00000800000000000000"/>
            </a:endParaRPr>
          </a:p>
        </p:txBody>
      </p:sp>
      <p:sp>
        <p:nvSpPr>
          <p:cNvPr id="13" name="TextBox 13"/>
          <p:cNvSpPr txBox="1"/>
          <p:nvPr/>
        </p:nvSpPr>
        <p:spPr>
          <a:xfrm>
            <a:off x="5561347" y="7190842"/>
            <a:ext cx="2731184" cy="414313"/>
          </a:xfrm>
          <a:prstGeom prst="rect">
            <a:avLst/>
          </a:prstGeom>
        </p:spPr>
        <p:txBody>
          <a:bodyPr lIns="0" tIns="0" rIns="0" bIns="0" rtlCol="0" anchor="t">
            <a:spAutoFit/>
          </a:bodyPr>
          <a:lstStyle/>
          <a:p>
            <a:pPr algn="ctr">
              <a:lnSpc>
                <a:spcPts val="3415"/>
              </a:lnSpc>
            </a:pPr>
            <a:r>
              <a:rPr lang="en-US" sz="2440" spc="9">
                <a:solidFill>
                  <a:srgbClr val="FFFBFB"/>
                </a:solidFill>
                <a:latin typeface="Open Sauce" panose="00000500000000000000"/>
              </a:rPr>
              <a:t>Everest Cantu </a:t>
            </a:r>
            <a:endParaRPr lang="en-US" sz="2440" spc="9">
              <a:solidFill>
                <a:srgbClr val="FFFBFB"/>
              </a:solidFill>
              <a:latin typeface="Open Sauce" panose="00000500000000000000"/>
            </a:endParaRPr>
          </a:p>
        </p:txBody>
      </p:sp>
      <p:sp>
        <p:nvSpPr>
          <p:cNvPr id="19" name="TextBox 19"/>
          <p:cNvSpPr txBox="1"/>
          <p:nvPr/>
        </p:nvSpPr>
        <p:spPr>
          <a:xfrm>
            <a:off x="9057022" y="7190842"/>
            <a:ext cx="2731184" cy="414313"/>
          </a:xfrm>
          <a:prstGeom prst="rect">
            <a:avLst/>
          </a:prstGeom>
        </p:spPr>
        <p:txBody>
          <a:bodyPr lIns="0" tIns="0" rIns="0" bIns="0" rtlCol="0" anchor="t">
            <a:spAutoFit/>
          </a:bodyPr>
          <a:lstStyle/>
          <a:p>
            <a:pPr marL="0" lvl="0" indent="0" algn="ctr">
              <a:lnSpc>
                <a:spcPts val="3415"/>
              </a:lnSpc>
              <a:spcBef>
                <a:spcPct val="0"/>
              </a:spcBef>
            </a:pPr>
            <a:r>
              <a:rPr lang="en-US" sz="2440" spc="9">
                <a:solidFill>
                  <a:srgbClr val="FFFBFB"/>
                </a:solidFill>
                <a:latin typeface="Open Sauce" panose="00000500000000000000"/>
              </a:rPr>
              <a:t>Olivia Wilson</a:t>
            </a:r>
            <a:endParaRPr lang="en-US" sz="2440" spc="9">
              <a:solidFill>
                <a:srgbClr val="FFFBFB"/>
              </a:solidFill>
              <a:latin typeface="Open Sauce" panose="00000500000000000000"/>
            </a:endParaRPr>
          </a:p>
        </p:txBody>
      </p:sp>
      <p:sp>
        <p:nvSpPr>
          <p:cNvPr id="25" name="TextBox 25"/>
          <p:cNvSpPr txBox="1"/>
          <p:nvPr/>
        </p:nvSpPr>
        <p:spPr>
          <a:xfrm>
            <a:off x="12552697" y="7190842"/>
            <a:ext cx="2731184" cy="414313"/>
          </a:xfrm>
          <a:prstGeom prst="rect">
            <a:avLst/>
          </a:prstGeom>
        </p:spPr>
        <p:txBody>
          <a:bodyPr lIns="0" tIns="0" rIns="0" bIns="0" rtlCol="0" anchor="t">
            <a:spAutoFit/>
          </a:bodyPr>
          <a:lstStyle/>
          <a:p>
            <a:pPr marL="0" lvl="0" indent="0" algn="ctr">
              <a:lnSpc>
                <a:spcPts val="3415"/>
              </a:lnSpc>
              <a:spcBef>
                <a:spcPct val="0"/>
              </a:spcBef>
            </a:pPr>
            <a:r>
              <a:rPr lang="en-US" sz="2440" spc="9">
                <a:solidFill>
                  <a:srgbClr val="FFFBFB"/>
                </a:solidFill>
                <a:latin typeface="Open Sauce" panose="00000500000000000000"/>
              </a:rPr>
              <a:t>Aaron Loeb</a:t>
            </a:r>
            <a:endParaRPr lang="en-US" sz="2440" spc="9">
              <a:solidFill>
                <a:srgbClr val="FFFBFB"/>
              </a:solidFill>
              <a:latin typeface="Open Sauce" panose="00000500000000000000"/>
            </a:endParaRPr>
          </a:p>
        </p:txBody>
      </p:sp>
      <p:sp>
        <p:nvSpPr>
          <p:cNvPr id="28" name="Freeform 28"/>
          <p:cNvSpPr/>
          <p:nvPr/>
        </p:nvSpPr>
        <p:spPr>
          <a:xfrm flipH="1">
            <a:off x="14910781" y="0"/>
            <a:ext cx="3377219" cy="3377219"/>
          </a:xfrm>
          <a:custGeom>
            <a:avLst/>
            <a:gdLst/>
            <a:ahLst/>
            <a:cxnLst/>
            <a:rect l="l" t="t" r="r" b="b"/>
            <a:pathLst>
              <a:path w="3377219" h="3377219">
                <a:moveTo>
                  <a:pt x="3377219" y="0"/>
                </a:moveTo>
                <a:lnTo>
                  <a:pt x="0" y="0"/>
                </a:lnTo>
                <a:lnTo>
                  <a:pt x="0" y="3377219"/>
                </a:lnTo>
                <a:lnTo>
                  <a:pt x="3377219" y="3377219"/>
                </a:lnTo>
                <a:lnTo>
                  <a:pt x="3377219"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grpSp>
        <p:nvGrpSpPr>
          <p:cNvPr id="29" name="Group 29"/>
          <p:cNvGrpSpPr/>
          <p:nvPr/>
        </p:nvGrpSpPr>
        <p:grpSpPr>
          <a:xfrm rot="0">
            <a:off x="-1923846" y="8186287"/>
            <a:ext cx="4201427" cy="420142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31" name="TextBox 31"/>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aphicFrame>
        <p:nvGraphicFramePr>
          <p:cNvPr id="33" name="Table 32"/>
          <p:cNvGraphicFramePr/>
          <p:nvPr/>
        </p:nvGraphicFramePr>
        <p:xfrm>
          <a:off x="2743200" y="3309620"/>
          <a:ext cx="12800330" cy="5293360"/>
        </p:xfrm>
        <a:graphic>
          <a:graphicData uri="http://schemas.openxmlformats.org/drawingml/2006/table">
            <a:tbl>
              <a:tblPr firstRow="1" bandRow="1">
                <a:tableStyleId>{F5AB1C69-6EDB-4FF4-983F-18BD219EF322}</a:tableStyleId>
              </a:tblPr>
              <a:tblGrid>
                <a:gridCol w="6908165"/>
                <a:gridCol w="5892165"/>
              </a:tblGrid>
              <a:tr h="661670">
                <a:tc>
                  <a:txBody>
                    <a:bodyPr/>
                    <a:p>
                      <a:pPr algn="ctr">
                        <a:buNone/>
                      </a:pPr>
                      <a:r>
                        <a:rPr lang="en-US" sz="3000"/>
                        <a:t>Name</a:t>
                      </a:r>
                      <a:endParaRPr lang="en-US" sz="3000"/>
                    </a:p>
                  </a:txBody>
                  <a:tcPr/>
                </a:tc>
                <a:tc>
                  <a:txBody>
                    <a:bodyPr/>
                    <a:p>
                      <a:pPr algn="ctr">
                        <a:buNone/>
                      </a:pPr>
                      <a:r>
                        <a:rPr lang="en-US" sz="3000"/>
                        <a:t>ID</a:t>
                      </a:r>
                      <a:endParaRPr lang="en-US" sz="3000"/>
                    </a:p>
                  </a:txBody>
                  <a:tcPr/>
                </a:tc>
              </a:tr>
              <a:tr h="661670">
                <a:tc>
                  <a:txBody>
                    <a:bodyPr/>
                    <a:p>
                      <a:pPr algn="ctr">
                        <a:buNone/>
                      </a:pPr>
                      <a:r>
                        <a:rPr lang="en-US" sz="3000"/>
                        <a:t>Ziad Ashraf Ibrahim</a:t>
                      </a:r>
                      <a:endParaRPr lang="en-US" sz="3000"/>
                    </a:p>
                  </a:txBody>
                  <a:tcPr/>
                </a:tc>
                <a:tc>
                  <a:txBody>
                    <a:bodyPr/>
                    <a:p>
                      <a:pPr algn="ctr">
                        <a:buNone/>
                      </a:pPr>
                      <a:r>
                        <a:rPr lang="en-US" sz="3000"/>
                        <a:t>20221369225</a:t>
                      </a:r>
                      <a:endParaRPr lang="en-US" sz="3000"/>
                    </a:p>
                  </a:txBody>
                  <a:tcPr/>
                </a:tc>
              </a:tr>
              <a:tr h="661670">
                <a:tc>
                  <a:txBody>
                    <a:bodyPr/>
                    <a:p>
                      <a:pPr algn="ctr">
                        <a:buNone/>
                      </a:pPr>
                      <a:r>
                        <a:rPr lang="en-US" sz="3000">
                          <a:sym typeface="+mn-ea"/>
                        </a:rPr>
                        <a:t>Ziad Ashraf Hafez</a:t>
                      </a:r>
                      <a:endParaRPr lang="en-US" sz="3000"/>
                    </a:p>
                  </a:txBody>
                  <a:tcPr/>
                </a:tc>
                <a:tc>
                  <a:txBody>
                    <a:bodyPr/>
                    <a:p>
                      <a:pPr algn="ctr">
                        <a:buNone/>
                      </a:pPr>
                      <a:r>
                        <a:rPr lang="en-US" sz="3000"/>
                        <a:t>20221374025</a:t>
                      </a:r>
                      <a:endParaRPr lang="en-US" sz="3000"/>
                    </a:p>
                  </a:txBody>
                  <a:tcPr/>
                </a:tc>
              </a:tr>
              <a:tr h="661670">
                <a:tc>
                  <a:txBody>
                    <a:bodyPr/>
                    <a:p>
                      <a:pPr algn="ctr">
                        <a:buNone/>
                      </a:pPr>
                      <a:r>
                        <a:rPr lang="en-US" sz="3000"/>
                        <a:t>Ali Mohammed Elsayed </a:t>
                      </a:r>
                      <a:endParaRPr lang="en-US" sz="3000"/>
                    </a:p>
                  </a:txBody>
                  <a:tcPr/>
                </a:tc>
                <a:tc>
                  <a:txBody>
                    <a:bodyPr/>
                    <a:p>
                      <a:pPr algn="ctr">
                        <a:buNone/>
                      </a:pPr>
                      <a:r>
                        <a:rPr lang="en-US" sz="3000"/>
                        <a:t>20221449583</a:t>
                      </a:r>
                      <a:endParaRPr lang="en-US" sz="3000"/>
                    </a:p>
                  </a:txBody>
                  <a:tcPr/>
                </a:tc>
              </a:tr>
              <a:tr h="661670">
                <a:tc>
                  <a:txBody>
                    <a:bodyPr/>
                    <a:p>
                      <a:pPr algn="ctr">
                        <a:buNone/>
                      </a:pPr>
                      <a:r>
                        <a:rPr lang="en-US" sz="3000"/>
                        <a:t>Nourhan Mohammed Fathy</a:t>
                      </a:r>
                      <a:endParaRPr lang="en-US" sz="3000"/>
                    </a:p>
                  </a:txBody>
                  <a:tcPr/>
                </a:tc>
                <a:tc>
                  <a:txBody>
                    <a:bodyPr/>
                    <a:p>
                      <a:pPr algn="ctr">
                        <a:buNone/>
                      </a:pPr>
                      <a:r>
                        <a:rPr lang="en-US" sz="3000"/>
                        <a:t>20221452411</a:t>
                      </a:r>
                      <a:endParaRPr lang="en-US" sz="3000"/>
                    </a:p>
                  </a:txBody>
                  <a:tcPr/>
                </a:tc>
              </a:tr>
              <a:tr h="661670">
                <a:tc>
                  <a:txBody>
                    <a:bodyPr/>
                    <a:p>
                      <a:pPr algn="ctr">
                        <a:buNone/>
                      </a:pPr>
                      <a:r>
                        <a:rPr lang="en-US" sz="3000"/>
                        <a:t>Wesam Fathy Masoud</a:t>
                      </a:r>
                      <a:endParaRPr lang="en-US" sz="3000"/>
                    </a:p>
                  </a:txBody>
                  <a:tcPr/>
                </a:tc>
                <a:tc>
                  <a:txBody>
                    <a:bodyPr/>
                    <a:p>
                      <a:pPr algn="ctr">
                        <a:buNone/>
                      </a:pPr>
                      <a:r>
                        <a:rPr lang="en-US" sz="3000"/>
                        <a:t>20221451271</a:t>
                      </a:r>
                      <a:endParaRPr lang="en-US" sz="3000"/>
                    </a:p>
                  </a:txBody>
                  <a:tcPr/>
                </a:tc>
              </a:tr>
              <a:tr h="661670">
                <a:tc>
                  <a:txBody>
                    <a:bodyPr/>
                    <a:p>
                      <a:pPr algn="ctr">
                        <a:buNone/>
                      </a:pPr>
                      <a:r>
                        <a:rPr lang="en-US" sz="3000"/>
                        <a:t>Mirna Samir Mohammed</a:t>
                      </a:r>
                      <a:endParaRPr lang="en-US" sz="3000"/>
                    </a:p>
                  </a:txBody>
                  <a:tcPr/>
                </a:tc>
                <a:tc>
                  <a:txBody>
                    <a:bodyPr/>
                    <a:p>
                      <a:pPr algn="ctr">
                        <a:buNone/>
                      </a:pPr>
                      <a:r>
                        <a:rPr lang="en-US" sz="3000"/>
                        <a:t>20221450912</a:t>
                      </a:r>
                      <a:endParaRPr lang="en-US" sz="3000"/>
                    </a:p>
                  </a:txBody>
                  <a:tcPr/>
                </a:tc>
              </a:tr>
              <a:tr h="661670">
                <a:tc>
                  <a:txBody>
                    <a:bodyPr/>
                    <a:p>
                      <a:pPr algn="ctr">
                        <a:buNone/>
                      </a:pPr>
                      <a:r>
                        <a:rPr lang="en-US" sz="3000"/>
                        <a:t>Shahd Ahmed Saad Amin </a:t>
                      </a:r>
                      <a:endParaRPr lang="en-US" sz="3000"/>
                    </a:p>
                  </a:txBody>
                  <a:tcPr/>
                </a:tc>
                <a:tc>
                  <a:txBody>
                    <a:bodyPr/>
                    <a:p>
                      <a:pPr algn="ctr">
                        <a:buNone/>
                      </a:pPr>
                      <a:r>
                        <a:rPr lang="en-US" sz="3000"/>
                        <a:t>20221452998</a:t>
                      </a:r>
                      <a:endParaRPr lang="en-US" sz="3000"/>
                    </a:p>
                  </a:txBody>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499871" y="2680192"/>
            <a:ext cx="8892659" cy="4924128"/>
            <a:chOff x="0" y="0"/>
            <a:chExt cx="2785608" cy="1542473"/>
          </a:xfrm>
        </p:grpSpPr>
        <p:sp>
          <p:nvSpPr>
            <p:cNvPr id="3" name="Freeform 3"/>
            <p:cNvSpPr/>
            <p:nvPr/>
          </p:nvSpPr>
          <p:spPr>
            <a:xfrm>
              <a:off x="0" y="0"/>
              <a:ext cx="2785608" cy="1542473"/>
            </a:xfrm>
            <a:custGeom>
              <a:avLst/>
              <a:gdLst/>
              <a:ahLst/>
              <a:cxnLst/>
              <a:rect l="l" t="t" r="r" b="b"/>
              <a:pathLst>
                <a:path w="2785608" h="1542473">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id="4" name="TextBox 4"/>
            <p:cNvSpPr txBox="1"/>
            <p:nvPr/>
          </p:nvSpPr>
          <p:spPr>
            <a:xfrm>
              <a:off x="0" y="-38100"/>
              <a:ext cx="2785608" cy="1580573"/>
            </a:xfrm>
            <a:prstGeom prst="rect">
              <a:avLst/>
            </a:prstGeom>
          </p:spPr>
          <p:txBody>
            <a:bodyPr lIns="50800" tIns="50800" rIns="50800" bIns="50800" rtlCol="0" anchor="ctr"/>
            <a:lstStyle/>
            <a:p>
              <a:pPr marL="0" lvl="0" indent="0" algn="ctr">
                <a:lnSpc>
                  <a:spcPts val="3035"/>
                </a:lnSpc>
                <a:spcBef>
                  <a:spcPct val="0"/>
                </a:spcBef>
              </a:pPr>
            </a:p>
          </p:txBody>
        </p:sp>
      </p:grpSp>
      <p:sp>
        <p:nvSpPr>
          <p:cNvPr id="5" name="Freeform 5"/>
          <p:cNvSpPr/>
          <p:nvPr/>
        </p:nvSpPr>
        <p:spPr>
          <a:xfrm>
            <a:off x="15796794" y="1028700"/>
            <a:ext cx="1033238" cy="826591"/>
          </a:xfrm>
          <a:custGeom>
            <a:avLst/>
            <a:gdLst/>
            <a:ahLst/>
            <a:cxnLst/>
            <a:rect l="l" t="t" r="r" b="b"/>
            <a:pathLst>
              <a:path w="1033238" h="826591">
                <a:moveTo>
                  <a:pt x="0" y="0"/>
                </a:moveTo>
                <a:lnTo>
                  <a:pt x="1033238" y="0"/>
                </a:lnTo>
                <a:lnTo>
                  <a:pt x="1033238" y="826591"/>
                </a:lnTo>
                <a:lnTo>
                  <a:pt x="0" y="82659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914114" y="2171833"/>
            <a:ext cx="6083085" cy="6083085"/>
          </a:xfrm>
          <a:custGeom>
            <a:avLst/>
            <a:gdLst/>
            <a:ahLst/>
            <a:cxnLst/>
            <a:rect l="l" t="t" r="r" b="b"/>
            <a:pathLst>
              <a:path w="6083085" h="6083085">
                <a:moveTo>
                  <a:pt x="0" y="0"/>
                </a:moveTo>
                <a:lnTo>
                  <a:pt x="6083085" y="0"/>
                </a:lnTo>
                <a:lnTo>
                  <a:pt x="6083085" y="6083086"/>
                </a:lnTo>
                <a:lnTo>
                  <a:pt x="0" y="608308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13" name="Group 13"/>
          <p:cNvGrpSpPr/>
          <p:nvPr/>
        </p:nvGrpSpPr>
        <p:grpSpPr>
          <a:xfrm rot="0">
            <a:off x="7197737" y="4532216"/>
            <a:ext cx="42696" cy="2482460"/>
            <a:chOff x="0" y="0"/>
            <a:chExt cx="13374" cy="777626"/>
          </a:xfrm>
        </p:grpSpPr>
        <p:sp>
          <p:nvSpPr>
            <p:cNvPr id="14" name="Freeform 14"/>
            <p:cNvSpPr/>
            <p:nvPr/>
          </p:nvSpPr>
          <p:spPr>
            <a:xfrm>
              <a:off x="0" y="0"/>
              <a:ext cx="13374" cy="777626"/>
            </a:xfrm>
            <a:custGeom>
              <a:avLst/>
              <a:gdLst/>
              <a:ahLst/>
              <a:cxnLst/>
              <a:rect l="l" t="t" r="r" b="b"/>
              <a:pathLst>
                <a:path w="13374" h="777626">
                  <a:moveTo>
                    <a:pt x="0" y="0"/>
                  </a:moveTo>
                  <a:lnTo>
                    <a:pt x="13374" y="0"/>
                  </a:lnTo>
                  <a:lnTo>
                    <a:pt x="13374" y="777626"/>
                  </a:lnTo>
                  <a:lnTo>
                    <a:pt x="0" y="777626"/>
                  </a:lnTo>
                  <a:close/>
                </a:path>
              </a:pathLst>
            </a:custGeom>
            <a:solidFill>
              <a:srgbClr val="FFFFFF"/>
            </a:solidFill>
          </p:spPr>
        </p:sp>
        <p:sp>
          <p:nvSpPr>
            <p:cNvPr id="15" name="TextBox 15"/>
            <p:cNvSpPr txBox="1"/>
            <p:nvPr/>
          </p:nvSpPr>
          <p:spPr>
            <a:xfrm>
              <a:off x="0" y="-38100"/>
              <a:ext cx="13374" cy="815726"/>
            </a:xfrm>
            <a:prstGeom prst="rect">
              <a:avLst/>
            </a:prstGeom>
          </p:spPr>
          <p:txBody>
            <a:bodyPr lIns="50800" tIns="50800" rIns="50800" bIns="50800" rtlCol="0" anchor="ctr"/>
            <a:lstStyle/>
            <a:p>
              <a:pPr algn="ctr">
                <a:lnSpc>
                  <a:spcPts val="3035"/>
                </a:lnSpc>
              </a:pPr>
            </a:p>
          </p:txBody>
        </p:sp>
      </p:grpSp>
      <p:sp>
        <p:nvSpPr>
          <p:cNvPr id="22" name="TextBox 22"/>
          <p:cNvSpPr txBox="1"/>
          <p:nvPr/>
        </p:nvSpPr>
        <p:spPr>
          <a:xfrm>
            <a:off x="7314955" y="4305543"/>
            <a:ext cx="4690387" cy="861495"/>
          </a:xfrm>
          <a:prstGeom prst="rect">
            <a:avLst/>
          </a:prstGeom>
        </p:spPr>
        <p:txBody>
          <a:bodyPr lIns="0" tIns="0" rIns="0" bIns="0" rtlCol="0" anchor="t">
            <a:spAutoFit/>
          </a:bodyPr>
          <a:lstStyle/>
          <a:p>
            <a:pPr marL="0" lvl="0" indent="0" algn="l">
              <a:lnSpc>
                <a:spcPts val="7115"/>
              </a:lnSpc>
              <a:spcBef>
                <a:spcPct val="0"/>
              </a:spcBef>
            </a:pPr>
            <a:r>
              <a:rPr lang="en-US" sz="5080" spc="477">
                <a:solidFill>
                  <a:srgbClr val="FFFFFF"/>
                </a:solidFill>
                <a:latin typeface="Open Sauce Bold" panose="00000800000000000000"/>
              </a:rPr>
              <a:t>THANK TOU</a:t>
            </a:r>
            <a:endParaRPr lang="en-US" sz="5080" spc="477">
              <a:solidFill>
                <a:srgbClr val="FFFFFF"/>
              </a:solidFill>
              <a:latin typeface="Open Sauce Bold" panose="00000800000000000000"/>
            </a:endParaRPr>
          </a:p>
        </p:txBody>
      </p:sp>
      <p:grpSp>
        <p:nvGrpSpPr>
          <p:cNvPr id="24" name="Group 24"/>
          <p:cNvGrpSpPr/>
          <p:nvPr/>
        </p:nvGrpSpPr>
        <p:grpSpPr>
          <a:xfrm rot="0">
            <a:off x="15811589" y="8007246"/>
            <a:ext cx="4201427" cy="420142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26" name="TextBox 26"/>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27" name="Group 27"/>
          <p:cNvGrpSpPr/>
          <p:nvPr/>
        </p:nvGrpSpPr>
        <p:grpSpPr>
          <a:xfrm rot="0">
            <a:off x="-1868494" y="-2100713"/>
            <a:ext cx="4201427" cy="420142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29" name="TextBox 29"/>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30" name="Group 30"/>
          <p:cNvGrpSpPr/>
          <p:nvPr/>
        </p:nvGrpSpPr>
        <p:grpSpPr>
          <a:xfrm rot="0">
            <a:off x="16067950" y="6633635"/>
            <a:ext cx="762083" cy="76208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32" name="TextBox 32"/>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33" name="Group 33"/>
          <p:cNvGrpSpPr/>
          <p:nvPr/>
        </p:nvGrpSpPr>
        <p:grpSpPr>
          <a:xfrm rot="0">
            <a:off x="-575233" y="9258300"/>
            <a:ext cx="1614906" cy="161490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35" name="TextBox 35"/>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sp>
        <p:nvSpPr>
          <p:cNvPr id="36" name="Freeform 5"/>
          <p:cNvSpPr/>
          <p:nvPr/>
        </p:nvSpPr>
        <p:spPr>
          <a:xfrm>
            <a:off x="1219200" y="2713355"/>
            <a:ext cx="5412105" cy="4890770"/>
          </a:xfrm>
          <a:custGeom>
            <a:avLst/>
            <a:gdLst/>
            <a:ahLst/>
            <a:cxnLst/>
            <a:rect l="l" t="t" r="r" b="b"/>
            <a:pathLst>
              <a:path w="1033238" h="826591">
                <a:moveTo>
                  <a:pt x="0" y="0"/>
                </a:moveTo>
                <a:lnTo>
                  <a:pt x="1033238" y="0"/>
                </a:lnTo>
                <a:lnTo>
                  <a:pt x="1033238" y="826591"/>
                </a:lnTo>
                <a:lnTo>
                  <a:pt x="0" y="82659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0">
            <a:off x="8881967" y="-2828925"/>
            <a:ext cx="5657850" cy="565785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4" name="TextBox 4"/>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5" name="Group 5"/>
          <p:cNvGrpSpPr/>
          <p:nvPr/>
        </p:nvGrpSpPr>
        <p:grpSpPr>
          <a:xfrm rot="0">
            <a:off x="11710892" y="0"/>
            <a:ext cx="6648057" cy="10287000"/>
            <a:chOff x="0" y="0"/>
            <a:chExt cx="1750928" cy="2709333"/>
          </a:xfrm>
        </p:grpSpPr>
        <p:sp>
          <p:nvSpPr>
            <p:cNvPr id="6" name="Freeform 6"/>
            <p:cNvSpPr/>
            <p:nvPr/>
          </p:nvSpPr>
          <p:spPr>
            <a:xfrm>
              <a:off x="0" y="0"/>
              <a:ext cx="1750928" cy="2709333"/>
            </a:xfrm>
            <a:custGeom>
              <a:avLst/>
              <a:gdLst/>
              <a:ahLst/>
              <a:cxnLst/>
              <a:rect l="l" t="t" r="r" b="b"/>
              <a:pathLst>
                <a:path w="1750928" h="2709333">
                  <a:moveTo>
                    <a:pt x="0" y="0"/>
                  </a:moveTo>
                  <a:lnTo>
                    <a:pt x="1750928" y="0"/>
                  </a:lnTo>
                  <a:lnTo>
                    <a:pt x="1750928" y="2709333"/>
                  </a:lnTo>
                  <a:lnTo>
                    <a:pt x="0" y="2709333"/>
                  </a:lnTo>
                  <a:close/>
                </a:path>
              </a:pathLst>
            </a:custGeom>
            <a:solidFill>
              <a:srgbClr val="106861"/>
            </a:solidFill>
            <a:ln cap="sq">
              <a:noFill/>
              <a:prstDash val="solid"/>
              <a:miter/>
            </a:ln>
          </p:spPr>
        </p:sp>
        <p:sp>
          <p:nvSpPr>
            <p:cNvPr id="7" name="TextBox 7"/>
            <p:cNvSpPr txBox="1"/>
            <p:nvPr/>
          </p:nvSpPr>
          <p:spPr>
            <a:xfrm>
              <a:off x="0" y="-19050"/>
              <a:ext cx="1750928" cy="2728383"/>
            </a:xfrm>
            <a:prstGeom prst="rect">
              <a:avLst/>
            </a:prstGeom>
          </p:spPr>
          <p:txBody>
            <a:bodyPr lIns="50800" tIns="50800" rIns="50800" bIns="50800" rtlCol="0" anchor="ctr"/>
            <a:lstStyle/>
            <a:p>
              <a:pPr marL="0" lvl="0" indent="0" algn="ctr">
                <a:lnSpc>
                  <a:spcPts val="2860"/>
                </a:lnSpc>
                <a:spcBef>
                  <a:spcPct val="0"/>
                </a:spcBef>
              </a:pPr>
            </a:p>
          </p:txBody>
        </p:sp>
      </p:grpSp>
      <p:sp>
        <p:nvSpPr>
          <p:cNvPr id="8" name="TextBox 8"/>
          <p:cNvSpPr txBox="1"/>
          <p:nvPr/>
        </p:nvSpPr>
        <p:spPr>
          <a:xfrm>
            <a:off x="1295137" y="1754095"/>
            <a:ext cx="3630003" cy="808613"/>
          </a:xfrm>
          <a:prstGeom prst="rect">
            <a:avLst/>
          </a:prstGeom>
        </p:spPr>
        <p:txBody>
          <a:bodyPr lIns="0" tIns="0" rIns="0" bIns="0" rtlCol="0" anchor="t">
            <a:spAutoFit/>
          </a:bodyPr>
          <a:lstStyle/>
          <a:p>
            <a:pPr indent="0">
              <a:lnSpc>
                <a:spcPts val="6645"/>
              </a:lnSpc>
              <a:spcBef>
                <a:spcPct val="0"/>
              </a:spcBef>
            </a:pPr>
            <a:r>
              <a:rPr lang="en-US" sz="4745" spc="-94">
                <a:solidFill>
                  <a:srgbClr val="191919"/>
                </a:solidFill>
                <a:latin typeface="Open Sauce Bold" panose="00000800000000000000"/>
              </a:rPr>
              <a:t>Overview</a:t>
            </a:r>
            <a:endParaRPr lang="en-US" sz="4745" spc="-94">
              <a:solidFill>
                <a:srgbClr val="191919"/>
              </a:solidFill>
              <a:latin typeface="Open Sauce Bold" panose="00000800000000000000"/>
            </a:endParaRPr>
          </a:p>
        </p:txBody>
      </p:sp>
      <p:sp>
        <p:nvSpPr>
          <p:cNvPr id="9" name="TextBox 9"/>
          <p:cNvSpPr txBox="1"/>
          <p:nvPr/>
        </p:nvSpPr>
        <p:spPr>
          <a:xfrm>
            <a:off x="1695450" y="3096260"/>
            <a:ext cx="7229475" cy="5073015"/>
          </a:xfrm>
          <a:prstGeom prst="rect">
            <a:avLst/>
          </a:prstGeom>
        </p:spPr>
        <p:txBody>
          <a:bodyPr lIns="0" tIns="0" rIns="0" bIns="0" rtlCol="0" anchor="t">
            <a:noAutofit/>
          </a:bodyPr>
          <a:lstStyle/>
          <a:p>
            <a:pPr marL="565150" lvl="1" indent="-282575" algn="l" fontAlgn="ctr">
              <a:lnSpc>
                <a:spcPts val="4345"/>
              </a:lnSpc>
              <a:buFont typeface="Arial" panose="020B0604020202020204"/>
              <a:buChar char="•"/>
            </a:pPr>
            <a:r>
              <a:rPr lang="en-US" sz="2800" b="1">
                <a:solidFill>
                  <a:schemeClr val="tx1"/>
                </a:solidFill>
                <a:latin typeface="Open Sauce" panose="00000500000000000000"/>
              </a:rPr>
              <a:t>Introduction </a:t>
            </a:r>
            <a:endParaRPr lang="en-US" sz="2800" b="1">
              <a:solidFill>
                <a:schemeClr val="tx1"/>
              </a:solidFill>
              <a:latin typeface="Open Sauce" panose="00000500000000000000"/>
            </a:endParaRPr>
          </a:p>
          <a:p>
            <a:pPr marL="565150" lvl="1" indent="-282575" algn="l" fontAlgn="ctr">
              <a:lnSpc>
                <a:spcPts val="4345"/>
              </a:lnSpc>
              <a:buFont typeface="Arial" panose="020B0604020202020204"/>
              <a:buChar char="•"/>
            </a:pPr>
            <a:r>
              <a:rPr lang="en-US" sz="2800" b="1">
                <a:solidFill>
                  <a:schemeClr val="tx1"/>
                </a:solidFill>
                <a:latin typeface="Open Sauce" panose="00000500000000000000"/>
              </a:rPr>
              <a:t>Techniques</a:t>
            </a:r>
            <a:endParaRPr lang="en-US" sz="2800" b="1">
              <a:solidFill>
                <a:schemeClr val="tx1"/>
              </a:solidFill>
              <a:latin typeface="Open Sauce" panose="00000500000000000000"/>
            </a:endParaRPr>
          </a:p>
          <a:p>
            <a:pPr marL="565150" lvl="1" indent="-282575" algn="l" fontAlgn="ctr">
              <a:lnSpc>
                <a:spcPts val="4345"/>
              </a:lnSpc>
              <a:buFont typeface="Arial" panose="020B0604020202020204"/>
              <a:buChar char="•"/>
            </a:pPr>
            <a:r>
              <a:rPr lang="en-US" sz="2800" b="1">
                <a:solidFill>
                  <a:schemeClr val="tx1"/>
                </a:solidFill>
                <a:latin typeface="Open Sauce" panose="00000500000000000000"/>
              </a:rPr>
              <a:t>Implementation In Python</a:t>
            </a:r>
            <a:endParaRPr lang="en-US" sz="2800" b="1">
              <a:solidFill>
                <a:schemeClr val="tx1"/>
              </a:solidFill>
              <a:latin typeface="Open Sauce" panose="00000500000000000000"/>
            </a:endParaRPr>
          </a:p>
          <a:p>
            <a:pPr marL="565150" lvl="1" indent="-282575" algn="l" fontAlgn="ctr">
              <a:lnSpc>
                <a:spcPts val="4345"/>
              </a:lnSpc>
              <a:buFont typeface="Arial" panose="020B0604020202020204"/>
              <a:buChar char="•"/>
            </a:pPr>
            <a:r>
              <a:rPr lang="en-US" sz="2800" b="1">
                <a:solidFill>
                  <a:schemeClr val="tx1"/>
                </a:solidFill>
                <a:latin typeface="Open Sauce" panose="00000500000000000000"/>
              </a:rPr>
              <a:t>Cal</a:t>
            </a:r>
            <a:r>
              <a:rPr lang="en-US" sz="2800" b="1">
                <a:latin typeface="Open Sauce" panose="00000500000000000000"/>
                <a:sym typeface="+mn-ea"/>
              </a:rPr>
              <a:t>culations </a:t>
            </a:r>
            <a:r>
              <a:rPr lang="en-US" sz="2800" b="1">
                <a:latin typeface="Open Sauce" panose="00000500000000000000"/>
                <a:sym typeface="+mn-ea"/>
              </a:rPr>
              <a:t>Compression Techniques</a:t>
            </a:r>
            <a:r>
              <a:rPr lang="en-US" sz="2800" b="1">
                <a:solidFill>
                  <a:schemeClr val="tx1"/>
                </a:solidFill>
                <a:latin typeface="Open Sauce" panose="00000500000000000000"/>
              </a:rPr>
              <a:t> </a:t>
            </a:r>
            <a:endParaRPr lang="en-US" sz="2800" b="1">
              <a:solidFill>
                <a:schemeClr val="tx1"/>
              </a:solidFill>
              <a:latin typeface="Open Sauce" panose="00000500000000000000"/>
            </a:endParaRPr>
          </a:p>
          <a:p>
            <a:pPr marL="565150" lvl="1" indent="-282575" algn="l" fontAlgn="ctr">
              <a:lnSpc>
                <a:spcPts val="4345"/>
              </a:lnSpc>
              <a:buFont typeface="Arial" panose="020B0604020202020204"/>
              <a:buChar char="•"/>
            </a:pPr>
            <a:r>
              <a:rPr lang="en-US" sz="2800" b="1">
                <a:solidFill>
                  <a:schemeClr val="tx1"/>
                </a:solidFill>
                <a:latin typeface="Open Sauce" panose="00000500000000000000"/>
              </a:rPr>
              <a:t>GUI</a:t>
            </a:r>
            <a:endParaRPr lang="en-US" sz="2800" b="1">
              <a:solidFill>
                <a:schemeClr val="tx1"/>
              </a:solidFill>
              <a:latin typeface="Open Sauce" panose="00000500000000000000"/>
            </a:endParaRPr>
          </a:p>
          <a:p>
            <a:pPr marL="565150" lvl="1" indent="-282575" algn="l" fontAlgn="ctr">
              <a:lnSpc>
                <a:spcPts val="4345"/>
              </a:lnSpc>
              <a:buFont typeface="Arial" panose="020B0604020202020204"/>
              <a:buChar char="•"/>
            </a:pPr>
            <a:r>
              <a:rPr lang="en-US" sz="2800" b="1">
                <a:solidFill>
                  <a:schemeClr val="tx1"/>
                </a:solidFill>
                <a:latin typeface="Open Sauce" panose="00000500000000000000"/>
              </a:rPr>
              <a:t>Result</a:t>
            </a:r>
            <a:endParaRPr lang="en-US" sz="2800" b="1">
              <a:solidFill>
                <a:schemeClr val="tx1"/>
              </a:solidFill>
              <a:latin typeface="Open Sauce" panose="00000500000000000000"/>
            </a:endParaRPr>
          </a:p>
          <a:p>
            <a:pPr marL="282575" lvl="1" indent="0" algn="l">
              <a:lnSpc>
                <a:spcPts val="4345"/>
              </a:lnSpc>
              <a:buFont typeface="Arial" panose="020B0604020202020204"/>
              <a:buNone/>
            </a:pPr>
            <a:endParaRPr lang="en-US" sz="2800" b="1">
              <a:solidFill>
                <a:schemeClr val="tx1"/>
              </a:solidFill>
              <a:latin typeface="Open Sauce" panose="00000500000000000000"/>
            </a:endParaRPr>
          </a:p>
        </p:txBody>
      </p:sp>
      <p:grpSp>
        <p:nvGrpSpPr>
          <p:cNvPr id="12" name="Group 12"/>
          <p:cNvGrpSpPr/>
          <p:nvPr/>
        </p:nvGrpSpPr>
        <p:grpSpPr>
          <a:xfrm rot="0">
            <a:off x="-1390959" y="8567821"/>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4" name="TextBox 14"/>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15" name="Group 15"/>
          <p:cNvGrpSpPr/>
          <p:nvPr/>
        </p:nvGrpSpPr>
        <p:grpSpPr>
          <a:xfrm rot="0">
            <a:off x="10206536" y="3314080"/>
            <a:ext cx="654889" cy="6548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7" name="TextBox 17"/>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pic>
        <p:nvPicPr>
          <p:cNvPr id="100" name="Picture 99"/>
          <p:cNvPicPr/>
          <p:nvPr/>
        </p:nvPicPr>
        <p:blipFill>
          <a:blip r:embed="rId1"/>
          <a:srcRect r="38154"/>
          <a:stretch>
            <a:fillRect/>
          </a:stretch>
        </p:blipFill>
        <p:spPr>
          <a:xfrm>
            <a:off x="12558395" y="880745"/>
            <a:ext cx="4953000" cy="858139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0800000">
            <a:off x="2778327" y="7417124"/>
            <a:ext cx="12710840" cy="1184047"/>
          </a:xfrm>
          <a:custGeom>
            <a:avLst/>
            <a:gdLst/>
            <a:ahLst/>
            <a:cxnLst/>
            <a:rect l="l" t="t" r="r" b="b"/>
            <a:pathLst>
              <a:path w="12710840" h="1184047">
                <a:moveTo>
                  <a:pt x="0" y="0"/>
                </a:moveTo>
                <a:lnTo>
                  <a:pt x="12710840" y="0"/>
                </a:lnTo>
                <a:lnTo>
                  <a:pt x="12710840" y="1184046"/>
                </a:lnTo>
                <a:lnTo>
                  <a:pt x="0" y="1184046"/>
                </a:lnTo>
                <a:lnTo>
                  <a:pt x="0" y="0"/>
                </a:lnTo>
                <a:close/>
              </a:path>
            </a:pathLst>
          </a:custGeom>
          <a:blipFill>
            <a:blip r:embed="rId1">
              <a:alphaModFix amt="72000"/>
            </a:blip>
            <a:stretch>
              <a:fillRect b="-208633"/>
            </a:stretch>
          </a:blipFill>
        </p:spPr>
      </p:sp>
      <p:grpSp>
        <p:nvGrpSpPr>
          <p:cNvPr id="3" name="Group 3"/>
          <p:cNvGrpSpPr/>
          <p:nvPr/>
        </p:nvGrpSpPr>
        <p:grpSpPr>
          <a:xfrm rot="0">
            <a:off x="0" y="0"/>
            <a:ext cx="18288000" cy="4491629"/>
            <a:chOff x="0" y="0"/>
            <a:chExt cx="4816593" cy="1182980"/>
          </a:xfrm>
        </p:grpSpPr>
        <p:sp>
          <p:nvSpPr>
            <p:cNvPr id="4" name="Freeform 4"/>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106861"/>
            </a:solidFill>
            <a:ln cap="sq">
              <a:noFill/>
              <a:prstDash val="solid"/>
              <a:miter/>
            </a:ln>
          </p:spPr>
        </p:sp>
        <p:sp>
          <p:nvSpPr>
            <p:cNvPr id="5" name="TextBox 5"/>
            <p:cNvSpPr txBox="1"/>
            <p:nvPr/>
          </p:nvSpPr>
          <p:spPr>
            <a:xfrm>
              <a:off x="0" y="-19050"/>
              <a:ext cx="4816593" cy="1202030"/>
            </a:xfrm>
            <a:prstGeom prst="rect">
              <a:avLst/>
            </a:prstGeom>
          </p:spPr>
          <p:txBody>
            <a:bodyPr lIns="50800" tIns="50800" rIns="50800" bIns="50800" rtlCol="0" anchor="ctr"/>
            <a:lstStyle/>
            <a:p>
              <a:pPr marL="0" lvl="0" indent="0" algn="ctr">
                <a:lnSpc>
                  <a:spcPts val="2860"/>
                </a:lnSpc>
                <a:spcBef>
                  <a:spcPct val="0"/>
                </a:spcBef>
              </a:pPr>
            </a:p>
          </p:txBody>
        </p:sp>
      </p:grpSp>
      <p:sp>
        <p:nvSpPr>
          <p:cNvPr id="6" name="Freeform 6"/>
          <p:cNvSpPr/>
          <p:nvPr/>
        </p:nvSpPr>
        <p:spPr>
          <a:xfrm>
            <a:off x="0" y="0"/>
            <a:ext cx="18288000" cy="4491629"/>
          </a:xfrm>
          <a:custGeom>
            <a:avLst/>
            <a:gdLst/>
            <a:ahLst/>
            <a:cxnLst/>
            <a:rect l="l" t="t" r="r" b="b"/>
            <a:pathLst>
              <a:path w="18288000" h="4491629">
                <a:moveTo>
                  <a:pt x="0" y="0"/>
                </a:moveTo>
                <a:lnTo>
                  <a:pt x="18288000" y="0"/>
                </a:lnTo>
                <a:lnTo>
                  <a:pt x="18288000" y="4491629"/>
                </a:lnTo>
                <a:lnTo>
                  <a:pt x="0" y="4491629"/>
                </a:lnTo>
                <a:lnTo>
                  <a:pt x="0" y="0"/>
                </a:lnTo>
                <a:close/>
              </a:path>
            </a:pathLst>
          </a:custGeom>
          <a:blipFill>
            <a:blip r:embed="rId2">
              <a:alphaModFix amt="59000"/>
            </a:blip>
            <a:stretch>
              <a:fillRect t="-85634" b="-85634"/>
            </a:stretch>
          </a:blipFill>
          <a:ln cap="sq">
            <a:noFill/>
            <a:prstDash val="solid"/>
            <a:miter/>
          </a:ln>
        </p:spPr>
      </p:sp>
      <p:grpSp>
        <p:nvGrpSpPr>
          <p:cNvPr id="7" name="Group 7"/>
          <p:cNvGrpSpPr/>
          <p:nvPr/>
        </p:nvGrpSpPr>
        <p:grpSpPr>
          <a:xfrm rot="0">
            <a:off x="2778327" y="2245814"/>
            <a:ext cx="12731346" cy="5171309"/>
            <a:chOff x="0" y="0"/>
            <a:chExt cx="3353112" cy="1361991"/>
          </a:xfrm>
        </p:grpSpPr>
        <p:sp>
          <p:nvSpPr>
            <p:cNvPr id="8" name="Freeform 8"/>
            <p:cNvSpPr/>
            <p:nvPr/>
          </p:nvSpPr>
          <p:spPr>
            <a:xfrm>
              <a:off x="0" y="0"/>
              <a:ext cx="3353112" cy="1361991"/>
            </a:xfrm>
            <a:custGeom>
              <a:avLst/>
              <a:gdLst/>
              <a:ahLst/>
              <a:cxnLst/>
              <a:rect l="l" t="t" r="r" b="b"/>
              <a:pathLst>
                <a:path w="3353112" h="1361991">
                  <a:moveTo>
                    <a:pt x="15202" y="0"/>
                  </a:moveTo>
                  <a:lnTo>
                    <a:pt x="3337909" y="0"/>
                  </a:lnTo>
                  <a:cubicBezTo>
                    <a:pt x="3341941" y="0"/>
                    <a:pt x="3345808" y="1602"/>
                    <a:pt x="3348659" y="4453"/>
                  </a:cubicBezTo>
                  <a:cubicBezTo>
                    <a:pt x="3351510" y="7304"/>
                    <a:pt x="3353112" y="11171"/>
                    <a:pt x="3353112" y="15202"/>
                  </a:cubicBezTo>
                  <a:lnTo>
                    <a:pt x="3353112" y="1346788"/>
                  </a:lnTo>
                  <a:cubicBezTo>
                    <a:pt x="3353112" y="1350820"/>
                    <a:pt x="3351510" y="1354687"/>
                    <a:pt x="3348659" y="1357538"/>
                  </a:cubicBezTo>
                  <a:cubicBezTo>
                    <a:pt x="3345808" y="1360389"/>
                    <a:pt x="3341941" y="1361991"/>
                    <a:pt x="3337909" y="1361991"/>
                  </a:cubicBezTo>
                  <a:lnTo>
                    <a:pt x="15202" y="1361991"/>
                  </a:lnTo>
                  <a:cubicBezTo>
                    <a:pt x="11171" y="1361991"/>
                    <a:pt x="7304" y="1360389"/>
                    <a:pt x="4453" y="1357538"/>
                  </a:cubicBezTo>
                  <a:cubicBezTo>
                    <a:pt x="1602" y="1354687"/>
                    <a:pt x="0" y="1350820"/>
                    <a:pt x="0" y="1346788"/>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id="9" name="TextBox 9"/>
            <p:cNvSpPr txBox="1"/>
            <p:nvPr/>
          </p:nvSpPr>
          <p:spPr>
            <a:xfrm>
              <a:off x="0" y="-19050"/>
              <a:ext cx="3353112" cy="1381041"/>
            </a:xfrm>
            <a:prstGeom prst="rect">
              <a:avLst/>
            </a:prstGeom>
          </p:spPr>
          <p:txBody>
            <a:bodyPr lIns="50800" tIns="50800" rIns="50800" bIns="50800" rtlCol="0" anchor="ctr"/>
            <a:lstStyle/>
            <a:p>
              <a:pPr marL="0" lvl="0" indent="0" algn="ctr">
                <a:lnSpc>
                  <a:spcPts val="2860"/>
                </a:lnSpc>
                <a:spcBef>
                  <a:spcPct val="0"/>
                </a:spcBef>
              </a:pPr>
            </a:p>
          </p:txBody>
        </p:sp>
      </p:grpSp>
      <p:sp>
        <p:nvSpPr>
          <p:cNvPr id="10" name="TextBox 10"/>
          <p:cNvSpPr txBox="1"/>
          <p:nvPr/>
        </p:nvSpPr>
        <p:spPr>
          <a:xfrm>
            <a:off x="3229610" y="4197350"/>
            <a:ext cx="12024995" cy="3039110"/>
          </a:xfrm>
          <a:prstGeom prst="rect">
            <a:avLst/>
          </a:prstGeom>
        </p:spPr>
        <p:txBody>
          <a:bodyPr wrap="square" lIns="0" tIns="0" rIns="0" bIns="0" rtlCol="0" anchor="t">
            <a:spAutoFit/>
          </a:bodyPr>
          <a:lstStyle/>
          <a:p>
            <a:pPr algn="ctr">
              <a:lnSpc>
                <a:spcPts val="3950"/>
              </a:lnSpc>
            </a:pPr>
            <a:r>
              <a:rPr lang="en-US" sz="2470">
                <a:solidFill>
                  <a:srgbClr val="FFFFFF"/>
                </a:solidFill>
                <a:latin typeface="Open Sauce" panose="00000500000000000000"/>
              </a:rPr>
              <a:t>Develop a python application with a decent graphical user </a:t>
            </a:r>
            <a:endParaRPr lang="en-US" sz="2470">
              <a:solidFill>
                <a:srgbClr val="FFFFFF"/>
              </a:solidFill>
              <a:latin typeface="Open Sauce" panose="00000500000000000000"/>
            </a:endParaRPr>
          </a:p>
          <a:p>
            <a:pPr algn="ctr">
              <a:lnSpc>
                <a:spcPts val="3950"/>
              </a:lnSpc>
            </a:pPr>
            <a:r>
              <a:rPr lang="en-US" sz="2470">
                <a:solidFill>
                  <a:srgbClr val="FFFFFF"/>
                </a:solidFill>
                <a:latin typeface="Open Sauce" panose="00000500000000000000"/>
              </a:rPr>
              <a:t>interface of all the lossless data compression techniques </a:t>
            </a:r>
            <a:endParaRPr lang="en-US" sz="2470">
              <a:solidFill>
                <a:srgbClr val="FFFFFF"/>
              </a:solidFill>
              <a:latin typeface="Open Sauce" panose="00000500000000000000"/>
            </a:endParaRPr>
          </a:p>
          <a:p>
            <a:pPr algn="ctr">
              <a:lnSpc>
                <a:spcPts val="3950"/>
              </a:lnSpc>
            </a:pPr>
            <a:r>
              <a:rPr lang="en-US" sz="2470">
                <a:solidFill>
                  <a:srgbClr val="FFFFFF"/>
                </a:solidFill>
                <a:latin typeface="Open Sauce" panose="00000500000000000000"/>
              </a:rPr>
              <a:t>(Run length encoding, Huffman encoding, Arithmetic encoding, </a:t>
            </a:r>
            <a:endParaRPr lang="en-US" sz="2470">
              <a:solidFill>
                <a:srgbClr val="FFFFFF"/>
              </a:solidFill>
              <a:latin typeface="Open Sauce" panose="00000500000000000000"/>
            </a:endParaRPr>
          </a:p>
          <a:p>
            <a:pPr algn="ctr">
              <a:lnSpc>
                <a:spcPts val="3950"/>
              </a:lnSpc>
            </a:pPr>
            <a:r>
              <a:rPr lang="en-US" sz="2470">
                <a:solidFill>
                  <a:srgbClr val="FFFFFF"/>
                </a:solidFill>
                <a:latin typeface="Open Sauce" panose="00000500000000000000"/>
              </a:rPr>
              <a:t>Golomb encoding and LZW encoding) .</a:t>
            </a:r>
            <a:endParaRPr lang="en-US" sz="2470">
              <a:solidFill>
                <a:srgbClr val="FFFFFF"/>
              </a:solidFill>
              <a:latin typeface="Open Sauce" panose="00000500000000000000"/>
            </a:endParaRPr>
          </a:p>
          <a:p>
            <a:pPr algn="ctr">
              <a:lnSpc>
                <a:spcPts val="3950"/>
              </a:lnSpc>
            </a:pPr>
            <a:r>
              <a:rPr lang="en-US" sz="2470">
                <a:solidFill>
                  <a:srgbClr val="FFFFFF"/>
                </a:solidFill>
                <a:latin typeface="Open Sauce" panose="00000500000000000000"/>
              </a:rPr>
              <a:t>The application inputs any text message from the user, and </a:t>
            </a:r>
            <a:endParaRPr lang="en-US" sz="2470">
              <a:solidFill>
                <a:srgbClr val="FFFFFF"/>
              </a:solidFill>
              <a:latin typeface="Open Sauce" panose="00000500000000000000"/>
            </a:endParaRPr>
          </a:p>
          <a:p>
            <a:pPr algn="ctr">
              <a:lnSpc>
                <a:spcPts val="3950"/>
              </a:lnSpc>
            </a:pPr>
            <a:r>
              <a:rPr lang="en-US" sz="2470">
                <a:solidFill>
                  <a:srgbClr val="FFFFFF"/>
                </a:solidFill>
                <a:latin typeface="Open Sauce" panose="00000500000000000000"/>
              </a:rPr>
              <a:t>then it encodes this message using every single technique</a:t>
            </a:r>
            <a:endParaRPr lang="en-US" sz="2470">
              <a:solidFill>
                <a:srgbClr val="FFFFFF"/>
              </a:solidFill>
              <a:latin typeface="Open Sauce" panose="00000500000000000000"/>
            </a:endParaRPr>
          </a:p>
        </p:txBody>
      </p:sp>
      <p:sp>
        <p:nvSpPr>
          <p:cNvPr id="11" name="TextBox 11"/>
          <p:cNvSpPr txBox="1"/>
          <p:nvPr/>
        </p:nvSpPr>
        <p:spPr>
          <a:xfrm>
            <a:off x="5679731" y="2788642"/>
            <a:ext cx="6928538" cy="1158738"/>
          </a:xfrm>
          <a:prstGeom prst="rect">
            <a:avLst/>
          </a:prstGeom>
        </p:spPr>
        <p:txBody>
          <a:bodyPr lIns="0" tIns="0" rIns="0" bIns="0" rtlCol="0" anchor="t">
            <a:spAutoFit/>
          </a:bodyPr>
          <a:lstStyle/>
          <a:p>
            <a:pPr indent="0" algn="ctr">
              <a:lnSpc>
                <a:spcPts val="9580"/>
              </a:lnSpc>
              <a:spcBef>
                <a:spcPct val="0"/>
              </a:spcBef>
            </a:pPr>
            <a:r>
              <a:rPr lang="en-US" sz="6845" spc="-136">
                <a:solidFill>
                  <a:srgbClr val="FDFBFB"/>
                </a:solidFill>
                <a:latin typeface="Open Sauce Bold" panose="00000800000000000000"/>
              </a:rPr>
              <a:t>Introduction</a:t>
            </a:r>
            <a:endParaRPr lang="en-US" sz="6845" spc="-136">
              <a:solidFill>
                <a:srgbClr val="FDFBFB"/>
              </a:solidFill>
              <a:latin typeface="Open Sauce Bold" panose="00000800000000000000"/>
            </a:endParaRPr>
          </a:p>
        </p:txBody>
      </p:sp>
      <p:grpSp>
        <p:nvGrpSpPr>
          <p:cNvPr id="12" name="Group 12"/>
          <p:cNvGrpSpPr/>
          <p:nvPr/>
        </p:nvGrpSpPr>
        <p:grpSpPr>
          <a:xfrm rot="0">
            <a:off x="16113923" y="9258300"/>
            <a:ext cx="327444" cy="32744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4" name="TextBox 14"/>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15" name="Group 15"/>
          <p:cNvGrpSpPr/>
          <p:nvPr/>
        </p:nvGrpSpPr>
        <p:grpSpPr>
          <a:xfrm rot="0">
            <a:off x="15648108" y="9258300"/>
            <a:ext cx="327444" cy="32744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7" name="TextBox 17"/>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18" name="Group 18"/>
          <p:cNvGrpSpPr/>
          <p:nvPr/>
        </p:nvGrpSpPr>
        <p:grpSpPr>
          <a:xfrm rot="0">
            <a:off x="15161723" y="9258300"/>
            <a:ext cx="327444" cy="32744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20" name="TextBox 20"/>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sp>
        <p:nvSpPr>
          <p:cNvPr id="21" name="Freeform 2"/>
          <p:cNvSpPr/>
          <p:nvPr/>
        </p:nvSpPr>
        <p:spPr>
          <a:xfrm>
            <a:off x="0" y="0"/>
            <a:ext cx="18288000" cy="269684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pic>
        <p:nvPicPr>
          <p:cNvPr id="102" name="Picture 101"/>
          <p:cNvPicPr/>
          <p:nvPr/>
        </p:nvPicPr>
        <p:blipFill>
          <a:blip r:embed="rId4"/>
          <a:srcRect l="55339"/>
          <a:stretch>
            <a:fillRect/>
          </a:stretch>
        </p:blipFill>
        <p:spPr>
          <a:xfrm>
            <a:off x="15535275" y="2645410"/>
            <a:ext cx="2722880" cy="1819910"/>
          </a:xfrm>
          <a:prstGeom prst="rect">
            <a:avLst/>
          </a:prstGeom>
          <a:noFill/>
          <a:ln w="9525">
            <a:noFill/>
          </a:ln>
        </p:spPr>
      </p:pic>
      <p:pic>
        <p:nvPicPr>
          <p:cNvPr id="23" name="Picture 22"/>
          <p:cNvPicPr/>
          <p:nvPr/>
        </p:nvPicPr>
        <p:blipFill>
          <a:blip r:embed="rId4"/>
          <a:srcRect l="55339"/>
          <a:stretch>
            <a:fillRect/>
          </a:stretch>
        </p:blipFill>
        <p:spPr>
          <a:xfrm>
            <a:off x="-10795" y="2651125"/>
            <a:ext cx="2832735" cy="194119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14276" y="-220897"/>
            <a:ext cx="18602276" cy="6407822"/>
            <a:chOff x="0" y="0"/>
            <a:chExt cx="4899365" cy="1687657"/>
          </a:xfrm>
        </p:grpSpPr>
        <p:sp>
          <p:nvSpPr>
            <p:cNvPr id="3" name="Freeform 3"/>
            <p:cNvSpPr/>
            <p:nvPr/>
          </p:nvSpPr>
          <p:spPr>
            <a:xfrm>
              <a:off x="0" y="0"/>
              <a:ext cx="4899365" cy="1687657"/>
            </a:xfrm>
            <a:custGeom>
              <a:avLst/>
              <a:gdLst/>
              <a:ahLst/>
              <a:cxnLst/>
              <a:rect l="l" t="t" r="r" b="b"/>
              <a:pathLst>
                <a:path w="4899365" h="1687657">
                  <a:moveTo>
                    <a:pt x="0" y="0"/>
                  </a:moveTo>
                  <a:lnTo>
                    <a:pt x="4899365" y="0"/>
                  </a:lnTo>
                  <a:lnTo>
                    <a:pt x="4899365" y="1687657"/>
                  </a:lnTo>
                  <a:lnTo>
                    <a:pt x="0" y="1687657"/>
                  </a:lnTo>
                  <a:close/>
                </a:path>
              </a:pathLst>
            </a:custGeom>
            <a:solidFill>
              <a:srgbClr val="106861"/>
            </a:solidFill>
            <a:ln cap="sq">
              <a:noFill/>
              <a:prstDash val="solid"/>
              <a:miter/>
            </a:ln>
          </p:spPr>
        </p:sp>
        <p:sp>
          <p:nvSpPr>
            <p:cNvPr id="4" name="TextBox 4"/>
            <p:cNvSpPr txBox="1"/>
            <p:nvPr/>
          </p:nvSpPr>
          <p:spPr>
            <a:xfrm>
              <a:off x="0" y="-38100"/>
              <a:ext cx="4899365" cy="1725757"/>
            </a:xfrm>
            <a:prstGeom prst="rect">
              <a:avLst/>
            </a:prstGeom>
          </p:spPr>
          <p:txBody>
            <a:bodyPr lIns="50800" tIns="50800" rIns="50800" bIns="50800" rtlCol="0" anchor="ctr"/>
            <a:lstStyle/>
            <a:p>
              <a:pPr marL="0" lvl="0" indent="0" algn="ctr">
                <a:lnSpc>
                  <a:spcPts val="3035"/>
                </a:lnSpc>
                <a:spcBef>
                  <a:spcPct val="0"/>
                </a:spcBef>
              </a:pPr>
            </a:p>
          </p:txBody>
        </p:sp>
      </p:grpSp>
      <p:grpSp>
        <p:nvGrpSpPr>
          <p:cNvPr id="5" name="Group 5"/>
          <p:cNvGrpSpPr/>
          <p:nvPr/>
        </p:nvGrpSpPr>
        <p:grpSpPr>
          <a:xfrm rot="0">
            <a:off x="-2667279" y="3636569"/>
            <a:ext cx="5578401" cy="557840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sp>
        <p:nvSpPr>
          <p:cNvPr id="8" name="Freeform 8"/>
          <p:cNvSpPr/>
          <p:nvPr/>
        </p:nvSpPr>
        <p:spPr>
          <a:xfrm>
            <a:off x="1092117" y="8799515"/>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1">
              <a:alphaModFix amt="67000"/>
            </a:blip>
            <a:stretch>
              <a:fillRect t="-56610"/>
            </a:stretch>
          </a:blipFill>
        </p:spPr>
      </p:sp>
      <p:sp>
        <p:nvSpPr>
          <p:cNvPr id="10" name="Freeform 10"/>
          <p:cNvSpPr/>
          <p:nvPr/>
        </p:nvSpPr>
        <p:spPr>
          <a:xfrm>
            <a:off x="9405832" y="8799515"/>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1">
              <a:alphaModFix amt="67000"/>
            </a:blip>
            <a:stretch>
              <a:fillRect t="-56610"/>
            </a:stretch>
          </a:blipFill>
        </p:spPr>
      </p:sp>
      <p:sp>
        <p:nvSpPr>
          <p:cNvPr id="11" name="Freeform 11"/>
          <p:cNvSpPr/>
          <p:nvPr/>
        </p:nvSpPr>
        <p:spPr>
          <a:xfrm>
            <a:off x="13567718" y="8735378"/>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1">
              <a:alphaModFix amt="67000"/>
            </a:blip>
            <a:stretch>
              <a:fillRect t="-56610"/>
            </a:stretch>
          </a:blipFill>
        </p:spPr>
      </p:sp>
      <p:grpSp>
        <p:nvGrpSpPr>
          <p:cNvPr id="12" name="Group 12"/>
          <p:cNvGrpSpPr/>
          <p:nvPr/>
        </p:nvGrpSpPr>
        <p:grpSpPr>
          <a:xfrm rot="0">
            <a:off x="123190" y="3121025"/>
            <a:ext cx="3362960" cy="5699125"/>
            <a:chOff x="0" y="0"/>
            <a:chExt cx="1438367" cy="2206879"/>
          </a:xfrm>
        </p:grpSpPr>
        <p:sp>
          <p:nvSpPr>
            <p:cNvPr id="13" name="Freeform 13"/>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id="14" name="TextBox 14"/>
            <p:cNvSpPr txBox="1"/>
            <p:nvPr/>
          </p:nvSpPr>
          <p:spPr>
            <a:xfrm>
              <a:off x="0" y="-38100"/>
              <a:ext cx="1438367" cy="2244979"/>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17" name="Group 17"/>
          <p:cNvGrpSpPr/>
          <p:nvPr/>
        </p:nvGrpSpPr>
        <p:grpSpPr>
          <a:xfrm rot="0">
            <a:off x="3766185" y="3183890"/>
            <a:ext cx="3550285" cy="5678805"/>
            <a:chOff x="0" y="0"/>
            <a:chExt cx="1438367" cy="2206879"/>
          </a:xfrm>
        </p:grpSpPr>
        <p:sp>
          <p:nvSpPr>
            <p:cNvPr id="18" name="Freeform 18"/>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id="19" name="TextBox 19"/>
            <p:cNvSpPr txBox="1"/>
            <p:nvPr/>
          </p:nvSpPr>
          <p:spPr>
            <a:xfrm>
              <a:off x="0" y="-38100"/>
              <a:ext cx="1438367" cy="2244979"/>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22" name="Group 22"/>
          <p:cNvGrpSpPr/>
          <p:nvPr/>
        </p:nvGrpSpPr>
        <p:grpSpPr>
          <a:xfrm rot="0">
            <a:off x="11376660" y="3107690"/>
            <a:ext cx="3204210" cy="5678805"/>
            <a:chOff x="0" y="0"/>
            <a:chExt cx="1438367" cy="2206879"/>
          </a:xfrm>
        </p:grpSpPr>
        <p:sp>
          <p:nvSpPr>
            <p:cNvPr id="23" name="Freeform 23"/>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id="24" name="TextBox 24"/>
            <p:cNvSpPr txBox="1"/>
            <p:nvPr/>
          </p:nvSpPr>
          <p:spPr>
            <a:xfrm>
              <a:off x="0" y="-38100"/>
              <a:ext cx="1438367" cy="2244979"/>
            </a:xfrm>
            <a:prstGeom prst="rect">
              <a:avLst/>
            </a:prstGeom>
          </p:spPr>
          <p:txBody>
            <a:bodyPr lIns="50800" tIns="50800" rIns="50800" bIns="50800" rtlCol="0" anchor="ctr"/>
            <a:lstStyle/>
            <a:p>
              <a:pPr marL="285750" lvl="0" indent="-285750" algn="ctr">
                <a:lnSpc>
                  <a:spcPts val="2295"/>
                </a:lnSpc>
                <a:buFont typeface="Arial" panose="020B0604020202020204" pitchFamily="34" charset="0"/>
                <a:buChar char="•"/>
              </a:pPr>
              <a:r>
                <a:rPr lang="en-US">
                  <a:solidFill>
                    <a:srgbClr val="343432"/>
                  </a:solidFill>
                  <a:latin typeface="Open Sauce" panose="00000500000000000000"/>
                  <a:sym typeface="+mn-ea"/>
                </a:rPr>
                <a:t>Assigns shorter codes to symbols that occur more</a:t>
              </a:r>
              <a:endParaRPr lang="en-US">
                <a:solidFill>
                  <a:srgbClr val="343432"/>
                </a:solidFill>
                <a:latin typeface="Open Sauce" panose="00000500000000000000"/>
              </a:endParaRPr>
            </a:p>
            <a:p>
              <a:pPr lvl="0" indent="0" algn="ctr">
                <a:lnSpc>
                  <a:spcPts val="2295"/>
                </a:lnSpc>
                <a:buFont typeface="Arial" panose="020B0604020202020204" pitchFamily="34" charset="0"/>
                <a:buNone/>
              </a:pPr>
              <a:r>
                <a:rPr lang="en-US">
                  <a:solidFill>
                    <a:srgbClr val="343432"/>
                  </a:solidFill>
                  <a:latin typeface="Open Sauce" panose="00000500000000000000"/>
                  <a:sym typeface="+mn-ea"/>
                </a:rPr>
                <a:t>frequently.</a:t>
              </a:r>
              <a:endParaRPr lang="en-US">
                <a:solidFill>
                  <a:srgbClr val="343432"/>
                </a:solidFill>
                <a:latin typeface="Open Sauce" panose="00000500000000000000"/>
              </a:endParaRPr>
            </a:p>
            <a:p>
              <a:pPr marL="0" lvl="0" indent="0" algn="ctr">
                <a:lnSpc>
                  <a:spcPts val="2295"/>
                </a:lnSpc>
              </a:pPr>
              <a:r>
                <a:rPr lang="en-US">
                  <a:solidFill>
                    <a:srgbClr val="343432"/>
                  </a:solidFill>
                  <a:latin typeface="Open Sauce" panose="00000500000000000000"/>
                  <a:sym typeface="+mn-ea"/>
                </a:rPr>
                <a:t>• Letter having higher probability will have smaller</a:t>
              </a:r>
              <a:endParaRPr lang="en-US">
                <a:solidFill>
                  <a:srgbClr val="343432"/>
                </a:solidFill>
                <a:latin typeface="Open Sauce" panose="00000500000000000000"/>
              </a:endParaRPr>
            </a:p>
            <a:p>
              <a:pPr marL="0" lvl="0" indent="0" algn="ctr">
                <a:lnSpc>
                  <a:spcPts val="2295"/>
                </a:lnSpc>
              </a:pPr>
              <a:r>
                <a:rPr lang="en-US">
                  <a:solidFill>
                    <a:srgbClr val="343432"/>
                  </a:solidFill>
                  <a:latin typeface="Open Sauce" panose="00000500000000000000"/>
                  <a:sym typeface="+mn-ea"/>
                </a:rPr>
                <a:t>codeword..</a:t>
              </a:r>
              <a:endParaRPr lang="en-US">
                <a:solidFill>
                  <a:srgbClr val="343432"/>
                </a:solidFill>
                <a:latin typeface="Open Sauce" panose="00000500000000000000"/>
              </a:endParaRPr>
            </a:p>
            <a:p>
              <a:pPr marL="0" lvl="0" indent="0" algn="ctr">
                <a:lnSpc>
                  <a:spcPts val="2755"/>
                </a:lnSpc>
                <a:spcBef>
                  <a:spcPct val="0"/>
                </a:spcBef>
              </a:pPr>
            </a:p>
          </p:txBody>
        </p:sp>
      </p:grpSp>
      <p:sp>
        <p:nvSpPr>
          <p:cNvPr id="30" name="TextBox 30"/>
          <p:cNvSpPr txBox="1"/>
          <p:nvPr/>
        </p:nvSpPr>
        <p:spPr>
          <a:xfrm>
            <a:off x="1028700" y="1487666"/>
            <a:ext cx="10612014" cy="1097915"/>
          </a:xfrm>
          <a:prstGeom prst="rect">
            <a:avLst/>
          </a:prstGeom>
        </p:spPr>
        <p:txBody>
          <a:bodyPr lIns="0" tIns="0" rIns="0" bIns="0" rtlCol="0" anchor="t">
            <a:spAutoFit/>
          </a:bodyPr>
          <a:lstStyle/>
          <a:p>
            <a:pPr algn="l">
              <a:lnSpc>
                <a:spcPts val="8565"/>
              </a:lnSpc>
              <a:spcBef>
                <a:spcPct val="0"/>
              </a:spcBef>
            </a:pPr>
            <a:r>
              <a:rPr lang="en-US" sz="6205">
                <a:solidFill>
                  <a:srgbClr val="FFFFFF"/>
                </a:solidFill>
                <a:latin typeface="Open Sauce Bold" panose="00000800000000000000"/>
              </a:rPr>
              <a:t>Techniques</a:t>
            </a:r>
            <a:endParaRPr lang="en-US" sz="6205">
              <a:solidFill>
                <a:srgbClr val="FFFFFF"/>
              </a:solidFill>
              <a:latin typeface="Open Sauce Bold" panose="00000800000000000000"/>
            </a:endParaRPr>
          </a:p>
        </p:txBody>
      </p:sp>
      <p:sp>
        <p:nvSpPr>
          <p:cNvPr id="32" name="TextBox 32"/>
          <p:cNvSpPr txBox="1"/>
          <p:nvPr/>
        </p:nvSpPr>
        <p:spPr>
          <a:xfrm>
            <a:off x="3886200" y="4838065"/>
            <a:ext cx="3218180" cy="3188970"/>
          </a:xfrm>
          <a:prstGeom prst="rect">
            <a:avLst/>
          </a:prstGeom>
        </p:spPr>
        <p:txBody>
          <a:bodyPr wrap="square" lIns="0" tIns="0" rIns="0" bIns="0" rtlCol="0" anchor="t">
            <a:noAutofit/>
          </a:bodyPr>
          <a:lstStyle/>
          <a:p>
            <a:pPr lvl="0" indent="0" algn="ctr">
              <a:lnSpc>
                <a:spcPts val="2295"/>
              </a:lnSpc>
              <a:buFont typeface="Arial" panose="020B0604020202020204" pitchFamily="34" charset="0"/>
              <a:buNone/>
            </a:pPr>
            <a:r>
              <a:rPr lang="en-US" sz="1585">
                <a:solidFill>
                  <a:srgbClr val="343432"/>
                </a:solidFill>
                <a:latin typeface="Open Sauce" panose="00000500000000000000"/>
                <a:sym typeface="+mn-ea"/>
              </a:rPr>
              <a:t>• Tag = &lt;index in dictionary&gt;</a:t>
            </a:r>
            <a:endParaRPr lang="en-US" sz="1585">
              <a:solidFill>
                <a:srgbClr val="343432"/>
              </a:solidFill>
              <a:latin typeface="Open Sauce" panose="00000500000000000000"/>
            </a:endParaRPr>
          </a:p>
          <a:p>
            <a:pPr lvl="0" indent="0" algn="ctr">
              <a:lnSpc>
                <a:spcPts val="2295"/>
              </a:lnSpc>
              <a:buFont typeface="Arial" panose="020B0604020202020204" pitchFamily="34" charset="0"/>
              <a:buNone/>
            </a:pPr>
            <a:endParaRPr lang="en-US" sz="1585">
              <a:solidFill>
                <a:srgbClr val="343432"/>
              </a:solidFill>
              <a:latin typeface="Open Sauce" panose="00000500000000000000"/>
            </a:endParaRPr>
          </a:p>
          <a:p>
            <a:pPr lvl="0" indent="0" algn="ctr">
              <a:lnSpc>
                <a:spcPts val="2295"/>
              </a:lnSpc>
              <a:buFont typeface="Arial" panose="020B0604020202020204" pitchFamily="34" charset="0"/>
              <a:buNone/>
            </a:pPr>
            <a:r>
              <a:rPr lang="en-US" sz="1585">
                <a:solidFill>
                  <a:srgbClr val="343432"/>
                </a:solidFill>
                <a:latin typeface="Open Sauce" panose="00000500000000000000"/>
                <a:sym typeface="+mn-ea"/>
              </a:rPr>
              <a:t>• ASCII code: A: 65, B:66</a:t>
            </a:r>
            <a:endParaRPr lang="en-US" sz="1585">
              <a:solidFill>
                <a:srgbClr val="343432"/>
              </a:solidFill>
              <a:latin typeface="Open Sauce" panose="00000500000000000000"/>
            </a:endParaRPr>
          </a:p>
        </p:txBody>
      </p:sp>
      <p:sp>
        <p:nvSpPr>
          <p:cNvPr id="33" name="TextBox 33"/>
          <p:cNvSpPr txBox="1"/>
          <p:nvPr/>
        </p:nvSpPr>
        <p:spPr>
          <a:xfrm>
            <a:off x="11430022" y="4925171"/>
            <a:ext cx="3151394" cy="294005"/>
          </a:xfrm>
          <a:prstGeom prst="rect">
            <a:avLst/>
          </a:prstGeom>
        </p:spPr>
        <p:txBody>
          <a:bodyPr lIns="0" tIns="0" rIns="0" bIns="0" rtlCol="0" anchor="t">
            <a:spAutoFit/>
          </a:bodyPr>
          <a:lstStyle/>
          <a:p>
            <a:pPr marL="285750" lvl="0" indent="-285750" algn="ctr">
              <a:lnSpc>
                <a:spcPts val="2295"/>
              </a:lnSpc>
              <a:buFont typeface="Arial" panose="020B0604020202020204" pitchFamily="34" charset="0"/>
              <a:buChar char="•"/>
            </a:pPr>
            <a:endParaRPr lang="en-US" sz="1585">
              <a:solidFill>
                <a:srgbClr val="343432"/>
              </a:solidFill>
              <a:latin typeface="Open Sauce" panose="00000500000000000000"/>
            </a:endParaRPr>
          </a:p>
        </p:txBody>
      </p:sp>
      <p:grpSp>
        <p:nvGrpSpPr>
          <p:cNvPr id="34" name="Group 34"/>
          <p:cNvGrpSpPr/>
          <p:nvPr/>
        </p:nvGrpSpPr>
        <p:grpSpPr>
          <a:xfrm rot="0">
            <a:off x="14912975" y="3056890"/>
            <a:ext cx="3249930" cy="5678805"/>
            <a:chOff x="0" y="0"/>
            <a:chExt cx="1438367" cy="2206879"/>
          </a:xfrm>
        </p:grpSpPr>
        <p:sp>
          <p:nvSpPr>
            <p:cNvPr id="35" name="Freeform 35"/>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id="36" name="TextBox 36"/>
            <p:cNvSpPr txBox="1"/>
            <p:nvPr/>
          </p:nvSpPr>
          <p:spPr>
            <a:xfrm>
              <a:off x="0" y="-38100"/>
              <a:ext cx="1438367" cy="2244979"/>
            </a:xfrm>
            <a:prstGeom prst="rect">
              <a:avLst/>
            </a:prstGeom>
          </p:spPr>
          <p:txBody>
            <a:bodyPr lIns="50800" tIns="50800" rIns="50800" bIns="50800" rtlCol="0" anchor="ctr"/>
            <a:lstStyle/>
            <a:p>
              <a:pPr marL="0" lvl="0" indent="0" algn="ctr">
                <a:lnSpc>
                  <a:spcPts val="2755"/>
                </a:lnSpc>
                <a:spcBef>
                  <a:spcPct val="0"/>
                </a:spcBef>
              </a:pPr>
            </a:p>
          </p:txBody>
        </p:sp>
      </p:grpSp>
      <p:sp>
        <p:nvSpPr>
          <p:cNvPr id="39" name="TextBox 39"/>
          <p:cNvSpPr txBox="1"/>
          <p:nvPr/>
        </p:nvSpPr>
        <p:spPr>
          <a:xfrm>
            <a:off x="15011434" y="4915011"/>
            <a:ext cx="3151394" cy="1471295"/>
          </a:xfrm>
          <a:prstGeom prst="rect">
            <a:avLst/>
          </a:prstGeom>
        </p:spPr>
        <p:txBody>
          <a:bodyPr lIns="0" tIns="0" rIns="0" bIns="0" rtlCol="0" anchor="t">
            <a:spAutoFit/>
          </a:bodyPr>
          <a:lstStyle/>
          <a:p>
            <a:pPr marL="285750" lvl="0" indent="-285750" algn="ctr">
              <a:lnSpc>
                <a:spcPts val="2295"/>
              </a:lnSpc>
              <a:buFont typeface="Arial" panose="020B0604020202020204" pitchFamily="34" charset="0"/>
              <a:buChar char="•"/>
            </a:pPr>
            <a:r>
              <a:rPr lang="en-US" sz="1585">
                <a:solidFill>
                  <a:srgbClr val="343432"/>
                </a:solidFill>
                <a:latin typeface="Open Sauce" panose="00000500000000000000"/>
                <a:sym typeface="+mn-ea"/>
              </a:rPr>
              <a:t>Find the probability for each symbol, calculate</a:t>
            </a:r>
            <a:endParaRPr lang="en-US" sz="1585">
              <a:solidFill>
                <a:srgbClr val="343432"/>
              </a:solidFill>
              <a:latin typeface="Open Sauce" panose="00000500000000000000"/>
            </a:endParaRPr>
          </a:p>
          <a:p>
            <a:pPr lvl="0" indent="0" algn="ctr">
              <a:lnSpc>
                <a:spcPts val="2295"/>
              </a:lnSpc>
              <a:buFont typeface="Arial" panose="020B0604020202020204" pitchFamily="34" charset="0"/>
              <a:buNone/>
            </a:pPr>
            <a:r>
              <a:rPr lang="en-US" sz="1585">
                <a:solidFill>
                  <a:srgbClr val="343432"/>
                </a:solidFill>
                <a:latin typeface="Open Sauce" panose="00000500000000000000"/>
                <a:sym typeface="+mn-ea"/>
              </a:rPr>
              <a:t>low_range, high_range of symbol.</a:t>
            </a:r>
            <a:endParaRPr lang="en-US" sz="1585">
              <a:solidFill>
                <a:srgbClr val="343432"/>
              </a:solidFill>
              <a:latin typeface="Open Sauce" panose="00000500000000000000"/>
            </a:endParaRPr>
          </a:p>
          <a:p>
            <a:pPr marL="285750" lvl="0" indent="-285750" algn="ctr">
              <a:lnSpc>
                <a:spcPts val="2295"/>
              </a:lnSpc>
              <a:buFont typeface="Arial" panose="020B0604020202020204" pitchFamily="34" charset="0"/>
              <a:buChar char="•"/>
            </a:pPr>
            <a:endParaRPr lang="en-US" sz="1585">
              <a:solidFill>
                <a:srgbClr val="343432"/>
              </a:solidFill>
              <a:latin typeface="Open Sauce" panose="00000500000000000000"/>
            </a:endParaRPr>
          </a:p>
        </p:txBody>
      </p:sp>
      <p:grpSp>
        <p:nvGrpSpPr>
          <p:cNvPr id="40" name="Group 40"/>
          <p:cNvGrpSpPr/>
          <p:nvPr/>
        </p:nvGrpSpPr>
        <p:grpSpPr>
          <a:xfrm rot="0">
            <a:off x="457200" y="3815080"/>
            <a:ext cx="2739390" cy="414020"/>
            <a:chOff x="0" y="0"/>
            <a:chExt cx="2212197" cy="314573"/>
          </a:xfrm>
        </p:grpSpPr>
        <p:sp>
          <p:nvSpPr>
            <p:cNvPr id="41" name="Freeform 41"/>
            <p:cNvSpPr/>
            <p:nvPr/>
          </p:nvSpPr>
          <p:spPr>
            <a:xfrm>
              <a:off x="0" y="0"/>
              <a:ext cx="2212197" cy="314573"/>
            </a:xfrm>
            <a:custGeom>
              <a:avLst/>
              <a:gdLst/>
              <a:ahLst/>
              <a:cxnLst/>
              <a:rect l="l" t="t" r="r" b="b"/>
              <a:pathLst>
                <a:path w="2212197" h="314573">
                  <a:moveTo>
                    <a:pt x="108988" y="0"/>
                  </a:moveTo>
                  <a:lnTo>
                    <a:pt x="2103208" y="0"/>
                  </a:lnTo>
                  <a:cubicBezTo>
                    <a:pt x="2163401" y="0"/>
                    <a:pt x="2212197" y="48796"/>
                    <a:pt x="2212197" y="108988"/>
                  </a:cubicBezTo>
                  <a:lnTo>
                    <a:pt x="2212197" y="205584"/>
                  </a:lnTo>
                  <a:cubicBezTo>
                    <a:pt x="2212197" y="234490"/>
                    <a:pt x="2200714" y="262212"/>
                    <a:pt x="2180275" y="282651"/>
                  </a:cubicBezTo>
                  <a:cubicBezTo>
                    <a:pt x="2159835" y="303090"/>
                    <a:pt x="2132114" y="314573"/>
                    <a:pt x="2103208" y="314573"/>
                  </a:cubicBezTo>
                  <a:lnTo>
                    <a:pt x="108988" y="314573"/>
                  </a:lnTo>
                  <a:cubicBezTo>
                    <a:pt x="80083" y="314573"/>
                    <a:pt x="52361" y="303090"/>
                    <a:pt x="31922" y="282651"/>
                  </a:cubicBezTo>
                  <a:cubicBezTo>
                    <a:pt x="11483" y="262212"/>
                    <a:pt x="0" y="234490"/>
                    <a:pt x="0" y="205584"/>
                  </a:cubicBezTo>
                  <a:lnTo>
                    <a:pt x="0" y="108988"/>
                  </a:lnTo>
                  <a:cubicBezTo>
                    <a:pt x="0" y="80083"/>
                    <a:pt x="11483" y="52361"/>
                    <a:pt x="31922" y="31922"/>
                  </a:cubicBezTo>
                  <a:cubicBezTo>
                    <a:pt x="52361" y="11483"/>
                    <a:pt x="80083" y="0"/>
                    <a:pt x="108988" y="0"/>
                  </a:cubicBezTo>
                  <a:close/>
                </a:path>
              </a:pathLst>
            </a:custGeom>
            <a:solidFill>
              <a:srgbClr val="106861"/>
            </a:solidFill>
            <a:ln cap="rnd">
              <a:noFill/>
              <a:prstDash val="solid"/>
              <a:round/>
            </a:ln>
          </p:spPr>
        </p:sp>
        <p:sp>
          <p:nvSpPr>
            <p:cNvPr id="42" name="TextBox 42"/>
            <p:cNvSpPr txBox="1"/>
            <p:nvPr/>
          </p:nvSpPr>
          <p:spPr>
            <a:xfrm>
              <a:off x="0" y="-28575"/>
              <a:ext cx="2212197" cy="343148"/>
            </a:xfrm>
            <a:prstGeom prst="rect">
              <a:avLst/>
            </a:prstGeom>
          </p:spPr>
          <p:txBody>
            <a:bodyPr lIns="0" tIns="0" rIns="0" bIns="0" rtlCol="0" anchor="ctr"/>
            <a:lstStyle/>
            <a:p>
              <a:pPr marL="0" lvl="0" indent="0" algn="ctr">
                <a:lnSpc>
                  <a:spcPts val="2485"/>
                </a:lnSpc>
                <a:spcBef>
                  <a:spcPct val="0"/>
                </a:spcBef>
              </a:pPr>
              <a:r>
                <a:rPr lang="en-US">
                  <a:solidFill>
                    <a:srgbClr val="FFFFFF"/>
                  </a:solidFill>
                  <a:latin typeface="Open Sauce" panose="00000500000000000000"/>
                  <a:sym typeface="+mn-ea"/>
                </a:rPr>
                <a:t>Golomb</a:t>
              </a:r>
              <a:endParaRPr lang="en-US" sz="1800">
                <a:solidFill>
                  <a:srgbClr val="FFFFFF"/>
                </a:solidFill>
                <a:latin typeface="Open Sauce" panose="00000500000000000000"/>
              </a:endParaRPr>
            </a:p>
          </p:txBody>
        </p:sp>
      </p:grpSp>
      <p:grpSp>
        <p:nvGrpSpPr>
          <p:cNvPr id="43" name="Group 43"/>
          <p:cNvGrpSpPr/>
          <p:nvPr/>
        </p:nvGrpSpPr>
        <p:grpSpPr>
          <a:xfrm rot="0">
            <a:off x="15291582" y="3809570"/>
            <a:ext cx="2550458" cy="414142"/>
            <a:chOff x="0" y="0"/>
            <a:chExt cx="1937268" cy="314573"/>
          </a:xfrm>
        </p:grpSpPr>
        <p:sp>
          <p:nvSpPr>
            <p:cNvPr id="44" name="Freeform 44"/>
            <p:cNvSpPr/>
            <p:nvPr/>
          </p:nvSpPr>
          <p:spPr>
            <a:xfrm>
              <a:off x="0" y="0"/>
              <a:ext cx="1937268" cy="314573"/>
            </a:xfrm>
            <a:custGeom>
              <a:avLst/>
              <a:gdLst/>
              <a:ahLst/>
              <a:cxnLst/>
              <a:rect l="l" t="t" r="r" b="b"/>
              <a:pathLst>
                <a:path w="1937268" h="314573">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106861"/>
            </a:solidFill>
            <a:ln cap="rnd">
              <a:noFill/>
              <a:prstDash val="solid"/>
              <a:round/>
            </a:ln>
          </p:spPr>
        </p:sp>
        <p:sp>
          <p:nvSpPr>
            <p:cNvPr id="45" name="TextBox 45"/>
            <p:cNvSpPr txBox="1"/>
            <p:nvPr/>
          </p:nvSpPr>
          <p:spPr>
            <a:xfrm>
              <a:off x="0" y="-28575"/>
              <a:ext cx="1937268" cy="343148"/>
            </a:xfrm>
            <a:prstGeom prst="rect">
              <a:avLst/>
            </a:prstGeom>
          </p:spPr>
          <p:txBody>
            <a:bodyPr lIns="0" tIns="0" rIns="0" bIns="0" rtlCol="0" anchor="ctr"/>
            <a:lstStyle/>
            <a:p>
              <a:pPr marL="0" lvl="0" indent="0" algn="ctr">
                <a:lnSpc>
                  <a:spcPts val="2485"/>
                </a:lnSpc>
                <a:spcBef>
                  <a:spcPct val="0"/>
                </a:spcBef>
              </a:pPr>
              <a:r>
                <a:rPr lang="en-US">
                  <a:solidFill>
                    <a:srgbClr val="FFFFFF"/>
                  </a:solidFill>
                  <a:latin typeface="Open Sauce" panose="00000500000000000000"/>
                  <a:sym typeface="+mn-ea"/>
                </a:rPr>
                <a:t>Arithmetic</a:t>
              </a:r>
              <a:endParaRPr lang="en-US" sz="1800">
                <a:solidFill>
                  <a:srgbClr val="FFFFFF"/>
                </a:solidFill>
                <a:latin typeface="Open Sauce" panose="00000500000000000000"/>
              </a:endParaRPr>
            </a:p>
          </p:txBody>
        </p:sp>
      </p:grpSp>
      <p:grpSp>
        <p:nvGrpSpPr>
          <p:cNvPr id="46" name="Group 46"/>
          <p:cNvGrpSpPr/>
          <p:nvPr/>
        </p:nvGrpSpPr>
        <p:grpSpPr>
          <a:xfrm rot="0">
            <a:off x="11735001" y="3847035"/>
            <a:ext cx="2550458" cy="414142"/>
            <a:chOff x="0" y="0"/>
            <a:chExt cx="1937268" cy="314573"/>
          </a:xfrm>
        </p:grpSpPr>
        <p:sp>
          <p:nvSpPr>
            <p:cNvPr id="47" name="Freeform 47"/>
            <p:cNvSpPr/>
            <p:nvPr/>
          </p:nvSpPr>
          <p:spPr>
            <a:xfrm>
              <a:off x="0" y="0"/>
              <a:ext cx="1937268" cy="314573"/>
            </a:xfrm>
            <a:custGeom>
              <a:avLst/>
              <a:gdLst/>
              <a:ahLst/>
              <a:cxnLst/>
              <a:rect l="l" t="t" r="r" b="b"/>
              <a:pathLst>
                <a:path w="1937268" h="314573">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106861"/>
            </a:solidFill>
            <a:ln cap="rnd">
              <a:noFill/>
              <a:prstDash val="solid"/>
              <a:round/>
            </a:ln>
          </p:spPr>
        </p:sp>
        <p:sp>
          <p:nvSpPr>
            <p:cNvPr id="48" name="TextBox 48"/>
            <p:cNvSpPr txBox="1"/>
            <p:nvPr/>
          </p:nvSpPr>
          <p:spPr>
            <a:xfrm>
              <a:off x="0" y="-28575"/>
              <a:ext cx="1937268" cy="343148"/>
            </a:xfrm>
            <a:prstGeom prst="rect">
              <a:avLst/>
            </a:prstGeom>
          </p:spPr>
          <p:txBody>
            <a:bodyPr lIns="0" tIns="0" rIns="0" bIns="0" rtlCol="0" anchor="ctr"/>
            <a:lstStyle/>
            <a:p>
              <a:pPr marL="0" lvl="0" indent="0" algn="ctr">
                <a:lnSpc>
                  <a:spcPts val="2485"/>
                </a:lnSpc>
                <a:spcBef>
                  <a:spcPct val="0"/>
                </a:spcBef>
              </a:pPr>
              <a:r>
                <a:rPr lang="en-US">
                  <a:solidFill>
                    <a:srgbClr val="FFFFFF"/>
                  </a:solidFill>
                  <a:latin typeface="Open Sauce" panose="00000500000000000000"/>
                  <a:sym typeface="+mn-ea"/>
                </a:rPr>
                <a:t>Huffman</a:t>
              </a:r>
              <a:endParaRPr lang="en-US" sz="1800">
                <a:solidFill>
                  <a:srgbClr val="FFFFFF"/>
                </a:solidFill>
                <a:latin typeface="Open Sauce" panose="00000500000000000000"/>
              </a:endParaRPr>
            </a:p>
          </p:txBody>
        </p:sp>
      </p:grpSp>
      <p:grpSp>
        <p:nvGrpSpPr>
          <p:cNvPr id="49" name="Group 49"/>
          <p:cNvGrpSpPr/>
          <p:nvPr/>
        </p:nvGrpSpPr>
        <p:grpSpPr>
          <a:xfrm rot="0">
            <a:off x="14917787" y="-3041985"/>
            <a:ext cx="5578401" cy="5578401"/>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id="51" name="TextBox 51"/>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61" name="Group 17"/>
          <p:cNvGrpSpPr/>
          <p:nvPr/>
        </p:nvGrpSpPr>
        <p:grpSpPr>
          <a:xfrm rot="0">
            <a:off x="7620000" y="3121025"/>
            <a:ext cx="3319780" cy="5678805"/>
            <a:chOff x="0" y="0"/>
            <a:chExt cx="1438367" cy="2206879"/>
          </a:xfrm>
        </p:grpSpPr>
        <p:sp>
          <p:nvSpPr>
            <p:cNvPr id="62" name="Freeform 18"/>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id="63" name="TextBox 19"/>
            <p:cNvSpPr txBox="1"/>
            <p:nvPr/>
          </p:nvSpPr>
          <p:spPr>
            <a:xfrm>
              <a:off x="0" y="-38100"/>
              <a:ext cx="1438367" cy="2244979"/>
            </a:xfrm>
            <a:prstGeom prst="rect">
              <a:avLst/>
            </a:prstGeom>
          </p:spPr>
          <p:txBody>
            <a:bodyPr lIns="50800" tIns="50800" rIns="50800" bIns="50800" rtlCol="0" anchor="ctr"/>
            <a:p>
              <a:pPr marL="0" lvl="0" indent="0" algn="ctr">
                <a:lnSpc>
                  <a:spcPts val="2755"/>
                </a:lnSpc>
                <a:spcBef>
                  <a:spcPct val="0"/>
                </a:spcBef>
              </a:pPr>
            </a:p>
          </p:txBody>
        </p:sp>
      </p:grpSp>
      <p:sp>
        <p:nvSpPr>
          <p:cNvPr id="64" name="TextBox 19"/>
          <p:cNvSpPr txBox="1"/>
          <p:nvPr/>
        </p:nvSpPr>
        <p:spPr>
          <a:xfrm>
            <a:off x="7700010" y="3107440"/>
            <a:ext cx="3152775" cy="5776845"/>
          </a:xfrm>
          <a:prstGeom prst="rect">
            <a:avLst/>
          </a:prstGeom>
        </p:spPr>
        <p:txBody>
          <a:bodyPr lIns="50800" tIns="50800" rIns="50800" bIns="50800" rtlCol="0" anchor="ctr"/>
          <a:p>
            <a:pPr marL="0" lvl="0" indent="0" algn="ctr">
              <a:lnSpc>
                <a:spcPts val="2755"/>
              </a:lnSpc>
              <a:spcBef>
                <a:spcPct val="0"/>
              </a:spcBef>
            </a:pPr>
          </a:p>
        </p:txBody>
      </p:sp>
      <p:graphicFrame>
        <p:nvGraphicFramePr>
          <p:cNvPr id="66" name="Diagram 65"/>
          <p:cNvGraphicFramePr/>
          <p:nvPr/>
        </p:nvGraphicFramePr>
        <p:xfrm>
          <a:off x="8044180" y="3336290"/>
          <a:ext cx="2794000" cy="5125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8" name="Text Box 67"/>
          <p:cNvSpPr txBox="1"/>
          <p:nvPr/>
        </p:nvSpPr>
        <p:spPr>
          <a:xfrm>
            <a:off x="9147175" y="3616960"/>
            <a:ext cx="2359025" cy="314325"/>
          </a:xfrm>
          <a:prstGeom prst="rect">
            <a:avLst/>
          </a:prstGeom>
          <a:noFill/>
          <a:effectLst>
            <a:outerShdw blurRad="50800" dist="50800" dir="5400000" sx="80000" sy="80000" algn="ctr" rotWithShape="0">
              <a:srgbClr val="000000">
                <a:alpha val="43000"/>
              </a:srgbClr>
            </a:outerShdw>
          </a:effectLst>
        </p:spPr>
        <p:txBody>
          <a:bodyPr vert="eaVert" wrap="square" rIns="274320" rtlCol="0">
            <a:noAutofit/>
          </a:bodyPr>
          <a:p>
            <a:endParaRPr lang="en-US"/>
          </a:p>
        </p:txBody>
      </p:sp>
      <p:pic>
        <p:nvPicPr>
          <p:cNvPr id="79" name="Picture 78"/>
          <p:cNvPicPr>
            <a:picLocks noChangeAspect="1"/>
          </p:cNvPicPr>
          <p:nvPr/>
        </p:nvPicPr>
        <p:blipFill>
          <a:blip r:embed="rId7"/>
          <a:stretch>
            <a:fillRect/>
          </a:stretch>
        </p:blipFill>
        <p:spPr>
          <a:xfrm>
            <a:off x="4171950" y="3766820"/>
            <a:ext cx="2552700" cy="457200"/>
          </a:xfrm>
          <a:prstGeom prst="rect">
            <a:avLst/>
          </a:prstGeom>
        </p:spPr>
      </p:pic>
      <p:sp>
        <p:nvSpPr>
          <p:cNvPr id="80" name="TextBox 33"/>
          <p:cNvSpPr txBox="1"/>
          <p:nvPr/>
        </p:nvSpPr>
        <p:spPr>
          <a:xfrm>
            <a:off x="7704455" y="4612005"/>
            <a:ext cx="3151505" cy="1860550"/>
          </a:xfrm>
          <a:prstGeom prst="rect">
            <a:avLst/>
          </a:prstGeom>
        </p:spPr>
        <p:txBody>
          <a:bodyPr lIns="0" tIns="0" rIns="0" bIns="0" rtlCol="0" anchor="t">
            <a:noAutofit/>
          </a:bodyPr>
          <a:p>
            <a:pPr marL="0" lvl="0" indent="0" algn="ctr">
              <a:lnSpc>
                <a:spcPts val="2295"/>
              </a:lnSpc>
            </a:pPr>
            <a:r>
              <a:rPr lang="en-US" sz="1700">
                <a:solidFill>
                  <a:srgbClr val="343432"/>
                </a:solidFill>
                <a:latin typeface="Open Sauce" panose="00000500000000000000"/>
                <a:sym typeface="+mn-ea"/>
              </a:rPr>
              <a:t>• The simplest method of compression.</a:t>
            </a:r>
            <a:endParaRPr lang="en-US" sz="1700">
              <a:solidFill>
                <a:srgbClr val="343432"/>
              </a:solidFill>
              <a:latin typeface="Open Sauce" panose="00000500000000000000"/>
            </a:endParaRPr>
          </a:p>
          <a:p>
            <a:pPr marL="0" lvl="0" indent="0" algn="ctr">
              <a:lnSpc>
                <a:spcPts val="2295"/>
              </a:lnSpc>
            </a:pPr>
            <a:r>
              <a:rPr lang="en-US" sz="1700">
                <a:solidFill>
                  <a:srgbClr val="343432"/>
                </a:solidFill>
                <a:latin typeface="Open Sauce" panose="00000500000000000000"/>
                <a:sym typeface="+mn-ea"/>
              </a:rPr>
              <a:t>• The general idea behind this method is to replace</a:t>
            </a:r>
            <a:endParaRPr lang="en-US" sz="1700">
              <a:solidFill>
                <a:srgbClr val="343432"/>
              </a:solidFill>
              <a:latin typeface="Open Sauce" panose="00000500000000000000"/>
            </a:endParaRPr>
          </a:p>
          <a:p>
            <a:pPr marL="0" lvl="0" indent="0" algn="ctr">
              <a:lnSpc>
                <a:spcPts val="2295"/>
              </a:lnSpc>
            </a:pPr>
            <a:r>
              <a:rPr lang="en-US" sz="1700">
                <a:solidFill>
                  <a:srgbClr val="343432"/>
                </a:solidFill>
                <a:latin typeface="Open Sauce" panose="00000500000000000000"/>
                <a:sym typeface="+mn-ea"/>
              </a:rPr>
              <a:t>consecutive repeating occurrences of a symbol by one</a:t>
            </a:r>
            <a:endParaRPr lang="en-US" sz="1700">
              <a:solidFill>
                <a:srgbClr val="343432"/>
              </a:solidFill>
              <a:latin typeface="Open Sauce" panose="00000500000000000000"/>
            </a:endParaRPr>
          </a:p>
          <a:p>
            <a:pPr marL="0" lvl="0" indent="0" algn="ctr">
              <a:lnSpc>
                <a:spcPts val="2295"/>
              </a:lnSpc>
            </a:pPr>
            <a:r>
              <a:rPr lang="en-US" sz="1700">
                <a:solidFill>
                  <a:srgbClr val="343432"/>
                </a:solidFill>
                <a:latin typeface="Open Sauce" panose="00000500000000000000"/>
                <a:sym typeface="+mn-ea"/>
              </a:rPr>
              <a:t>occurrence of the symbol followed by the number of</a:t>
            </a:r>
            <a:endParaRPr lang="en-US" sz="1700">
              <a:solidFill>
                <a:srgbClr val="343432"/>
              </a:solidFill>
              <a:latin typeface="Open Sauce" panose="00000500000000000000"/>
            </a:endParaRPr>
          </a:p>
          <a:p>
            <a:pPr marL="0" lvl="0" indent="0" algn="ctr">
              <a:lnSpc>
                <a:spcPts val="2295"/>
              </a:lnSpc>
            </a:pPr>
            <a:r>
              <a:rPr lang="en-US" sz="1700">
                <a:solidFill>
                  <a:srgbClr val="343432"/>
                </a:solidFill>
                <a:latin typeface="Open Sauce" panose="00000500000000000000"/>
                <a:sym typeface="+mn-ea"/>
              </a:rPr>
              <a:t>occurrences</a:t>
            </a:r>
            <a:endParaRPr lang="en-US" sz="1700">
              <a:solidFill>
                <a:srgbClr val="343432"/>
              </a:solidFill>
              <a:latin typeface="Open Sauce" panose="00000500000000000000"/>
            </a:endParaRPr>
          </a:p>
        </p:txBody>
      </p:sp>
      <p:sp>
        <p:nvSpPr>
          <p:cNvPr id="81" name="TextBox 33"/>
          <p:cNvSpPr txBox="1"/>
          <p:nvPr/>
        </p:nvSpPr>
        <p:spPr>
          <a:xfrm>
            <a:off x="244497" y="4686411"/>
            <a:ext cx="3151394" cy="1765300"/>
          </a:xfrm>
          <a:prstGeom prst="rect">
            <a:avLst/>
          </a:prstGeom>
        </p:spPr>
        <p:txBody>
          <a:bodyPr lIns="0" tIns="0" rIns="0" bIns="0" rtlCol="0" anchor="t">
            <a:spAutoFit/>
          </a:bodyPr>
          <a:lstStyle/>
          <a:p>
            <a:pPr marL="0" lvl="0" indent="0" algn="ctr">
              <a:lnSpc>
                <a:spcPts val="2295"/>
              </a:lnSpc>
            </a:pPr>
            <a:r>
              <a:rPr lang="en-US" sz="1585">
                <a:solidFill>
                  <a:srgbClr val="343432"/>
                </a:solidFill>
                <a:latin typeface="Open Sauce" panose="00000500000000000000"/>
                <a:sym typeface="+mn-ea"/>
              </a:rPr>
              <a:t>• Variable length code for integers.</a:t>
            </a:r>
            <a:endParaRPr lang="en-US" sz="1585">
              <a:solidFill>
                <a:srgbClr val="343432"/>
              </a:solidFill>
              <a:latin typeface="Open Sauce" panose="00000500000000000000"/>
            </a:endParaRPr>
          </a:p>
          <a:p>
            <a:pPr marL="0" lvl="0" indent="0" algn="ctr">
              <a:lnSpc>
                <a:spcPts val="2295"/>
              </a:lnSpc>
            </a:pPr>
            <a:r>
              <a:rPr lang="en-US" sz="1585">
                <a:solidFill>
                  <a:srgbClr val="343432"/>
                </a:solidFill>
                <a:latin typeface="Open Sauce" panose="00000500000000000000"/>
                <a:sym typeface="+mn-ea"/>
              </a:rPr>
              <a:t>• It is a practical and powerful implementation of Run </a:t>
            </a:r>
            <a:endParaRPr lang="en-US" sz="1585">
              <a:solidFill>
                <a:srgbClr val="343432"/>
              </a:solidFill>
              <a:latin typeface="Open Sauce" panose="00000500000000000000"/>
            </a:endParaRPr>
          </a:p>
          <a:p>
            <a:pPr marL="0" lvl="0" indent="0" algn="ctr">
              <a:lnSpc>
                <a:spcPts val="2295"/>
              </a:lnSpc>
            </a:pPr>
            <a:r>
              <a:rPr lang="en-US" sz="1585">
                <a:solidFill>
                  <a:srgbClr val="343432"/>
                </a:solidFill>
                <a:latin typeface="Open Sauce" panose="00000500000000000000"/>
                <a:sym typeface="+mn-ea"/>
              </a:rPr>
              <a:t>Length Encoding of binary streams.</a:t>
            </a:r>
            <a:endParaRPr lang="en-US" sz="1585">
              <a:solidFill>
                <a:srgbClr val="343432"/>
              </a:solidFill>
              <a:latin typeface="Open Sauce" panose="00000500000000000000"/>
            </a:endParaRPr>
          </a:p>
        </p:txBody>
      </p:sp>
      <p:pic>
        <p:nvPicPr>
          <p:cNvPr id="88" name="Picture 87"/>
          <p:cNvPicPr>
            <a:picLocks noChangeAspect="1"/>
          </p:cNvPicPr>
          <p:nvPr/>
        </p:nvPicPr>
        <p:blipFill>
          <a:blip r:embed="rId8"/>
          <a:stretch>
            <a:fillRect/>
          </a:stretch>
        </p:blipFill>
        <p:spPr>
          <a:xfrm>
            <a:off x="7924800" y="3804920"/>
            <a:ext cx="2552700" cy="419100"/>
          </a:xfrm>
          <a:prstGeom prst="rect">
            <a:avLst/>
          </a:prstGeom>
        </p:spPr>
      </p:pic>
      <p:sp>
        <p:nvSpPr>
          <p:cNvPr id="90" name="TextBox 48"/>
          <p:cNvSpPr txBox="1"/>
          <p:nvPr/>
        </p:nvSpPr>
        <p:spPr>
          <a:xfrm>
            <a:off x="8029141" y="3766870"/>
            <a:ext cx="2550458" cy="451762"/>
          </a:xfrm>
          <a:prstGeom prst="rect">
            <a:avLst/>
          </a:prstGeom>
        </p:spPr>
        <p:txBody>
          <a:bodyPr lIns="0" tIns="0" rIns="0" bIns="0" rtlCol="0" anchor="ctr"/>
          <a:p>
            <a:pPr marL="0" lvl="0" indent="0" algn="ctr">
              <a:lnSpc>
                <a:spcPts val="2485"/>
              </a:lnSpc>
              <a:spcBef>
                <a:spcPct val="0"/>
              </a:spcBef>
            </a:pPr>
            <a:r>
              <a:rPr lang="en-US">
                <a:solidFill>
                  <a:srgbClr val="FFFFFF"/>
                </a:solidFill>
                <a:latin typeface="Open Sauce" panose="00000500000000000000"/>
                <a:sym typeface="+mn-ea"/>
              </a:rPr>
              <a:t>Run length</a:t>
            </a:r>
            <a:endParaRPr lang="en-US" sz="1800">
              <a:solidFill>
                <a:srgbClr val="FFFFFF"/>
              </a:solidFill>
              <a:latin typeface="Open Sauce"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rot="0">
            <a:off x="-2364371" y="-2474096"/>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7" name="Group 7"/>
          <p:cNvGrpSpPr/>
          <p:nvPr/>
        </p:nvGrpSpPr>
        <p:grpSpPr>
          <a:xfrm rot="0">
            <a:off x="1256350" y="3876969"/>
            <a:ext cx="1010697" cy="10106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10" name="Group 10"/>
          <p:cNvGrpSpPr/>
          <p:nvPr/>
        </p:nvGrpSpPr>
        <p:grpSpPr>
          <a:xfrm rot="0">
            <a:off x="2585720" y="3348990"/>
            <a:ext cx="13964920" cy="3086100"/>
            <a:chOff x="0" y="0"/>
            <a:chExt cx="2258681" cy="812800"/>
          </a:xfrm>
        </p:grpSpPr>
        <p:sp>
          <p:nvSpPr>
            <p:cNvPr id="11" name="Freeform 11"/>
            <p:cNvSpPr/>
            <p:nvPr/>
          </p:nvSpPr>
          <p:spPr>
            <a:xfrm>
              <a:off x="0" y="0"/>
              <a:ext cx="2258682" cy="812800"/>
            </a:xfrm>
            <a:custGeom>
              <a:avLst/>
              <a:gdLst/>
              <a:ahLst/>
              <a:cxnLst/>
              <a:rect l="l" t="t" r="r" b="b"/>
              <a:pathLst>
                <a:path w="2258682" h="812800">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id="12" name="TextBox 12"/>
            <p:cNvSpPr txBox="1"/>
            <p:nvPr/>
          </p:nvSpPr>
          <p:spPr>
            <a:xfrm>
              <a:off x="0" y="-28575"/>
              <a:ext cx="2258681" cy="841375"/>
            </a:xfrm>
            <a:prstGeom prst="rect">
              <a:avLst/>
            </a:prstGeom>
          </p:spPr>
          <p:txBody>
            <a:bodyPr lIns="50800" tIns="50800" rIns="50800" bIns="50800" rtlCol="0" anchor="ctr"/>
            <a:lstStyle/>
            <a:p>
              <a:pPr marL="0" lvl="0" indent="0" algn="ctr">
                <a:lnSpc>
                  <a:spcPts val="2485"/>
                </a:lnSpc>
                <a:spcBef>
                  <a:spcPct val="0"/>
                </a:spcBef>
              </a:pPr>
            </a:p>
          </p:txBody>
        </p:sp>
      </p:grpSp>
      <p:sp>
        <p:nvSpPr>
          <p:cNvPr id="13" name="TextBox 13"/>
          <p:cNvSpPr txBox="1"/>
          <p:nvPr/>
        </p:nvSpPr>
        <p:spPr>
          <a:xfrm>
            <a:off x="2670810" y="3676650"/>
            <a:ext cx="13734415" cy="2094865"/>
          </a:xfrm>
          <a:prstGeom prst="rect">
            <a:avLst/>
          </a:prstGeom>
        </p:spPr>
        <p:txBody>
          <a:bodyPr wrap="square" lIns="0" tIns="0" rIns="0" bIns="0" rtlCol="0" anchor="t">
            <a:spAutoFit/>
          </a:bodyPr>
          <a:lstStyle/>
          <a:p>
            <a:pPr marL="0" lvl="1" algn="ctr">
              <a:lnSpc>
                <a:spcPts val="16335"/>
              </a:lnSpc>
              <a:spcBef>
                <a:spcPct val="0"/>
              </a:spcBef>
            </a:pPr>
            <a:r>
              <a:rPr lang="en-US" sz="8000">
                <a:solidFill>
                  <a:srgbClr val="FFFFFF"/>
                </a:solidFill>
                <a:latin typeface="Open Sauce Bold" panose="00000800000000000000"/>
              </a:rPr>
              <a:t>Implementation In Python</a:t>
            </a:r>
            <a:endParaRPr lang="en-US" sz="8000">
              <a:solidFill>
                <a:srgbClr val="FFFFFF"/>
              </a:solidFill>
              <a:latin typeface="Open Sauce Bold" panose="000008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0">
            <a:off x="9832433" y="-339559"/>
            <a:ext cx="8956821" cy="11925078"/>
            <a:chOff x="0" y="0"/>
            <a:chExt cx="2171400" cy="2890994"/>
          </a:xfrm>
        </p:grpSpPr>
        <p:sp>
          <p:nvSpPr>
            <p:cNvPr id="3" name="Freeform 3"/>
            <p:cNvSpPr/>
            <p:nvPr/>
          </p:nvSpPr>
          <p:spPr>
            <a:xfrm>
              <a:off x="0" y="0"/>
              <a:ext cx="2171400" cy="2854048"/>
            </a:xfrm>
            <a:custGeom>
              <a:avLst/>
              <a:gdLst/>
              <a:ahLst/>
              <a:cxnLst/>
              <a:rect l="l" t="t" r="r" b="b"/>
              <a:pathLst>
                <a:path w="2171400" h="2854048">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id="4" name="TextBox 4"/>
            <p:cNvSpPr txBox="1"/>
            <p:nvPr/>
          </p:nvSpPr>
          <p:spPr>
            <a:xfrm>
              <a:off x="0" y="17896"/>
              <a:ext cx="2171400" cy="2873098"/>
            </a:xfrm>
            <a:prstGeom prst="rect">
              <a:avLst/>
            </a:prstGeom>
          </p:spPr>
          <p:txBody>
            <a:bodyPr lIns="50800" tIns="50800" rIns="50800" bIns="50800" rtlCol="0" anchor="ctr"/>
            <a:lstStyle/>
            <a:p>
              <a:pPr marL="0" lvl="0" indent="0" algn="ctr">
                <a:lnSpc>
                  <a:spcPts val="2860"/>
                </a:lnSpc>
                <a:spcBef>
                  <a:spcPct val="0"/>
                </a:spcBef>
              </a:pPr>
            </a:p>
          </p:txBody>
        </p:sp>
      </p:grpSp>
      <p:sp>
        <p:nvSpPr>
          <p:cNvPr id="5" name="Freeform 5"/>
          <p:cNvSpPr/>
          <p:nvPr/>
        </p:nvSpPr>
        <p:spPr>
          <a:xfrm>
            <a:off x="1295137" y="1111967"/>
            <a:ext cx="909817" cy="727854"/>
          </a:xfrm>
          <a:custGeom>
            <a:avLst/>
            <a:gdLst/>
            <a:ahLst/>
            <a:cxnLst/>
            <a:rect l="l" t="t" r="r" b="b"/>
            <a:pathLst>
              <a:path w="909817" h="727854">
                <a:moveTo>
                  <a:pt x="0" y="0"/>
                </a:moveTo>
                <a:lnTo>
                  <a:pt x="909818" y="0"/>
                </a:lnTo>
                <a:lnTo>
                  <a:pt x="909818" y="727853"/>
                </a:lnTo>
                <a:lnTo>
                  <a:pt x="0" y="72785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10334905" y="5642237"/>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295137" y="2409166"/>
            <a:ext cx="5376858" cy="852170"/>
          </a:xfrm>
          <a:prstGeom prst="rect">
            <a:avLst/>
          </a:prstGeom>
        </p:spPr>
        <p:txBody>
          <a:bodyPr lIns="0" tIns="0" rIns="0" bIns="0" rtlCol="0" anchor="t">
            <a:spAutoFit/>
          </a:bodyPr>
          <a:lstStyle/>
          <a:p>
            <a:pPr marL="0" lvl="0" indent="0" algn="l">
              <a:lnSpc>
                <a:spcPts val="6645"/>
              </a:lnSpc>
              <a:spcBef>
                <a:spcPct val="0"/>
              </a:spcBef>
            </a:pPr>
            <a:r>
              <a:rPr lang="en-US" sz="4745" spc="-94">
                <a:solidFill>
                  <a:srgbClr val="191919"/>
                </a:solidFill>
                <a:latin typeface="Open Sauce Bold" panose="00000800000000000000"/>
              </a:rPr>
              <a:t>Libraries</a:t>
            </a:r>
            <a:endParaRPr lang="en-US" sz="4745" spc="-94">
              <a:solidFill>
                <a:srgbClr val="191919"/>
              </a:solidFill>
              <a:latin typeface="Open Sauce Bold" panose="00000800000000000000"/>
            </a:endParaRPr>
          </a:p>
        </p:txBody>
      </p:sp>
      <p:sp>
        <p:nvSpPr>
          <p:cNvPr id="11" name="TextBox 11"/>
          <p:cNvSpPr txBox="1"/>
          <p:nvPr/>
        </p:nvSpPr>
        <p:spPr>
          <a:xfrm>
            <a:off x="1295137" y="3393723"/>
            <a:ext cx="6274156" cy="6093460"/>
          </a:xfrm>
          <a:prstGeom prst="rect">
            <a:avLst/>
          </a:prstGeom>
        </p:spPr>
        <p:txBody>
          <a:bodyPr lIns="0" tIns="0" rIns="0" bIns="0" rtlCol="0" anchor="t">
            <a:spAutoFit/>
          </a:bodyPr>
          <a:lstStyle/>
          <a:p>
            <a:pPr marL="342900" lvl="0" indent="-342900" algn="l">
              <a:lnSpc>
                <a:spcPts val="3655"/>
              </a:lnSpc>
              <a:buFont typeface="Arial" panose="020B0604020202020204" pitchFamily="34" charset="0"/>
              <a:buChar char="•"/>
            </a:pPr>
            <a:r>
              <a:rPr lang="en-US" sz="2800" b="1" u="none" strike="noStrike" spc="39">
                <a:solidFill>
                  <a:srgbClr val="191919"/>
                </a:solidFill>
                <a:latin typeface="Open Sauce Bold" panose="00000800000000000000" charset="0"/>
                <a:cs typeface="Open Sauce Bold" panose="00000800000000000000" charset="0"/>
              </a:rPr>
              <a:t>tkinter and ttk</a:t>
            </a:r>
            <a:r>
              <a:rPr lang="en-US" sz="2455" u="none" strike="noStrike" spc="39">
                <a:solidFill>
                  <a:srgbClr val="191919"/>
                </a:solidFill>
                <a:latin typeface="Britannic Bold" panose="020B0903060703020204" charset="0"/>
                <a:cs typeface="Britannic Bold" panose="020B0903060703020204" charset="0"/>
              </a:rPr>
              <a:t> </a:t>
            </a:r>
            <a:r>
              <a:rPr lang="en-US" sz="2455" u="none" strike="noStrike" spc="39">
                <a:solidFill>
                  <a:srgbClr val="191919"/>
                </a:solidFill>
                <a:latin typeface="Open Sauce" panose="00000500000000000000"/>
              </a:rPr>
              <a:t>enable you to create graphical user interfaces for desktop applications.</a:t>
            </a:r>
            <a:endParaRPr lang="en-US" sz="2455" u="none" strike="noStrike" spc="39">
              <a:solidFill>
                <a:srgbClr val="191919"/>
              </a:solidFill>
              <a:latin typeface="Open Sauce" panose="00000500000000000000"/>
            </a:endParaRPr>
          </a:p>
          <a:p>
            <a:pPr marL="342900" lvl="0" indent="-342900" algn="l">
              <a:lnSpc>
                <a:spcPts val="3655"/>
              </a:lnSpc>
              <a:buFont typeface="Arial" panose="020B0604020202020204" pitchFamily="34" charset="0"/>
              <a:buChar char="•"/>
            </a:pPr>
            <a:r>
              <a:rPr lang="en-US" sz="2800" b="1" u="none" strike="noStrike" spc="39">
                <a:solidFill>
                  <a:srgbClr val="191919"/>
                </a:solidFill>
                <a:latin typeface="Open Sauce Bold" panose="00000800000000000000" charset="0"/>
                <a:cs typeface="Open Sauce Bold" panose="00000800000000000000" charset="0"/>
              </a:rPr>
              <a:t>math </a:t>
            </a:r>
            <a:r>
              <a:rPr lang="en-US" sz="2455" u="none" strike="noStrike" spc="39">
                <a:solidFill>
                  <a:srgbClr val="191919"/>
                </a:solidFill>
                <a:latin typeface="Open Sauce" panose="00000500000000000000"/>
              </a:rPr>
              <a:t>provides a wide range of mathematical functions and operations.</a:t>
            </a:r>
            <a:endParaRPr lang="en-US" sz="2455" u="none" strike="noStrike" spc="39">
              <a:solidFill>
                <a:srgbClr val="191919"/>
              </a:solidFill>
              <a:latin typeface="Open Sauce" panose="00000500000000000000"/>
            </a:endParaRPr>
          </a:p>
          <a:p>
            <a:pPr marL="342900" lvl="0" indent="-342900" algn="l">
              <a:lnSpc>
                <a:spcPts val="3655"/>
              </a:lnSpc>
              <a:buFont typeface="Arial" panose="020B0604020202020204" pitchFamily="34" charset="0"/>
              <a:buChar char="•"/>
            </a:pPr>
            <a:r>
              <a:rPr lang="en-US" sz="2800" u="none" strike="noStrike" spc="39">
                <a:solidFill>
                  <a:srgbClr val="191919"/>
                </a:solidFill>
                <a:latin typeface="Open Sauce Bold" panose="00000800000000000000" charset="0"/>
                <a:cs typeface="Open Sauce Bold" panose="00000800000000000000" charset="0"/>
              </a:rPr>
              <a:t>heapq</a:t>
            </a:r>
            <a:r>
              <a:rPr lang="en-US" sz="2455" u="none" strike="noStrike" spc="39">
                <a:solidFill>
                  <a:srgbClr val="191919"/>
                </a:solidFill>
                <a:latin typeface="Open Sauce" panose="00000500000000000000"/>
              </a:rPr>
              <a:t> allows efficient implementation of priority queues for sorting and organizing elements based on their priority.</a:t>
            </a:r>
            <a:endParaRPr lang="en-US" sz="2455" u="none" strike="noStrike" spc="39">
              <a:solidFill>
                <a:srgbClr val="191919"/>
              </a:solidFill>
              <a:latin typeface="Open Sauce" panose="00000500000000000000"/>
            </a:endParaRPr>
          </a:p>
          <a:p>
            <a:pPr marL="342900" lvl="0" indent="-342900" algn="l">
              <a:lnSpc>
                <a:spcPts val="3655"/>
              </a:lnSpc>
              <a:buFont typeface="Arial" panose="020B0604020202020204" pitchFamily="34" charset="0"/>
              <a:buChar char="•"/>
            </a:pPr>
            <a:r>
              <a:rPr lang="en-US" sz="2800" u="none" strike="noStrike" spc="39">
                <a:solidFill>
                  <a:srgbClr val="191919"/>
                </a:solidFill>
                <a:latin typeface="Open Sauce Bold" panose="00000800000000000000" charset="0"/>
                <a:cs typeface="Open Sauce Bold" panose="00000800000000000000" charset="0"/>
              </a:rPr>
              <a:t>Counter</a:t>
            </a:r>
            <a:r>
              <a:rPr lang="en-US" sz="2455" u="none" strike="noStrike" spc="39">
                <a:solidFill>
                  <a:srgbClr val="191919"/>
                </a:solidFill>
                <a:latin typeface="Open Sauce" panose="00000500000000000000"/>
              </a:rPr>
              <a:t> simplifies counting and frequency analysis of elements in collections.</a:t>
            </a:r>
            <a:endParaRPr lang="en-US" sz="2455" u="none" strike="noStrike" spc="39">
              <a:solidFill>
                <a:srgbClr val="191919"/>
              </a:solidFill>
              <a:latin typeface="Open Sauce" panose="00000500000000000000"/>
            </a:endParaRPr>
          </a:p>
        </p:txBody>
      </p:sp>
      <p:sp>
        <p:nvSpPr>
          <p:cNvPr id="12" name="TextBox 12"/>
          <p:cNvSpPr txBox="1"/>
          <p:nvPr/>
        </p:nvSpPr>
        <p:spPr>
          <a:xfrm>
            <a:off x="10896884" y="8648860"/>
            <a:ext cx="6608796" cy="1181100"/>
          </a:xfrm>
          <a:prstGeom prst="rect">
            <a:avLst/>
          </a:prstGeom>
        </p:spPr>
        <p:txBody>
          <a:bodyPr lIns="0" tIns="0" rIns="0" bIns="0" rtlCol="0" anchor="t">
            <a:spAutoFit/>
          </a:bodyPr>
          <a:lstStyle/>
          <a:p>
            <a:pPr algn="l">
              <a:lnSpc>
                <a:spcPts val="4605"/>
              </a:lnSpc>
            </a:pPr>
            <a:r>
              <a:rPr lang="en-US" sz="2500" spc="25">
                <a:solidFill>
                  <a:srgbClr val="FDFBFB"/>
                </a:solidFill>
                <a:latin typeface="Open Sauce Bold Italics" panose="00000800000000000000"/>
              </a:rPr>
              <a:t>imports several libraries in Python.  </a:t>
            </a:r>
            <a:endParaRPr lang="en-US" sz="2500" spc="25">
              <a:solidFill>
                <a:srgbClr val="FDFBFB"/>
              </a:solidFill>
              <a:latin typeface="Open Sauce Bold Italics" panose="00000800000000000000"/>
            </a:endParaRPr>
          </a:p>
          <a:p>
            <a:pPr algn="l">
              <a:lnSpc>
                <a:spcPts val="4605"/>
              </a:lnSpc>
            </a:pPr>
            <a:r>
              <a:rPr lang="en-US" sz="2500" spc="25">
                <a:solidFill>
                  <a:srgbClr val="FDFBFB"/>
                </a:solidFill>
                <a:latin typeface="Open Sauce Bold Italics" panose="00000800000000000000"/>
              </a:rPr>
              <a:t>the benefits of each of these libraries:</a:t>
            </a:r>
            <a:endParaRPr lang="en-US" sz="2500" spc="25">
              <a:solidFill>
                <a:srgbClr val="FDFBFB"/>
              </a:solidFill>
              <a:latin typeface="Open Sauce Bold Italics" panose="00000800000000000000"/>
            </a:endParaRPr>
          </a:p>
        </p:txBody>
      </p:sp>
      <p:pic>
        <p:nvPicPr>
          <p:cNvPr id="13" name="Picture 12"/>
          <p:cNvPicPr>
            <a:picLocks noChangeAspect="1"/>
          </p:cNvPicPr>
          <p:nvPr/>
        </p:nvPicPr>
        <p:blipFill>
          <a:blip r:embed="rId5"/>
          <a:stretch>
            <a:fillRect/>
          </a:stretch>
        </p:blipFill>
        <p:spPr>
          <a:xfrm>
            <a:off x="10058400" y="854075"/>
            <a:ext cx="8331200" cy="75996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60"/>
                </a:lnSpc>
                <a:spcBef>
                  <a:spcPct val="0"/>
                </a:spcBef>
              </a:pPr>
            </a:p>
          </p:txBody>
        </p:sp>
      </p:grpSp>
      <p:sp>
        <p:nvSpPr>
          <p:cNvPr id="6" name="TextBox 6"/>
          <p:cNvSpPr txBox="1"/>
          <p:nvPr/>
        </p:nvSpPr>
        <p:spPr>
          <a:xfrm>
            <a:off x="1524117" y="1383218"/>
            <a:ext cx="8721434" cy="920750"/>
          </a:xfrm>
          <a:prstGeom prst="rect">
            <a:avLst/>
          </a:prstGeom>
        </p:spPr>
        <p:txBody>
          <a:bodyPr lIns="0" tIns="0" rIns="0" bIns="0" rtlCol="0" anchor="t">
            <a:spAutoFit/>
          </a:bodyPr>
          <a:lstStyle/>
          <a:p>
            <a:pPr marL="0" lvl="0" indent="0" algn="l">
              <a:lnSpc>
                <a:spcPts val="7180"/>
              </a:lnSpc>
              <a:spcBef>
                <a:spcPct val="0"/>
              </a:spcBef>
            </a:pPr>
            <a:r>
              <a:rPr lang="en-US" sz="5125" spc="-102">
                <a:solidFill>
                  <a:srgbClr val="191919"/>
                </a:solidFill>
                <a:latin typeface="Open Sauce Bold" panose="00000800000000000000"/>
              </a:rPr>
              <a:t>Golomb Encoding</a:t>
            </a:r>
            <a:endParaRPr lang="en-US" sz="5125" spc="-102">
              <a:solidFill>
                <a:srgbClr val="191919"/>
              </a:solidFill>
              <a:latin typeface="Open Sauce Bold" panose="00000800000000000000"/>
            </a:endParaRPr>
          </a:p>
        </p:txBody>
      </p:sp>
      <p:sp>
        <p:nvSpPr>
          <p:cNvPr id="42" name="TextBox 42"/>
          <p:cNvSpPr txBox="1"/>
          <p:nvPr/>
        </p:nvSpPr>
        <p:spPr>
          <a:xfrm>
            <a:off x="1828800" y="6438900"/>
            <a:ext cx="12129770" cy="3385185"/>
          </a:xfrm>
          <a:prstGeom prst="rect">
            <a:avLst/>
          </a:prstGeom>
        </p:spPr>
        <p:txBody>
          <a:bodyPr wrap="square" lIns="0" tIns="0" rIns="0" bIns="0" rtlCol="0" anchor="t">
            <a:spAutoFit/>
          </a:bodyPr>
          <a:lstStyle/>
          <a:p>
            <a:pPr marL="342900" lvl="0" indent="-342900" algn="l">
              <a:lnSpc>
                <a:spcPts val="3300"/>
              </a:lnSpc>
              <a:buFont typeface="Arial" panose="020B0604020202020204" pitchFamily="34" charset="0"/>
              <a:buChar char="•"/>
            </a:pPr>
            <a:r>
              <a:rPr lang="en-US" sz="2000">
                <a:solidFill>
                  <a:srgbClr val="343432"/>
                </a:solidFill>
                <a:latin typeface="Open Sauce" panose="00000500000000000000"/>
              </a:rPr>
              <a:t>text_to_binary(text):  function converts a given text into its binary representation by converting each character to its ASCII value and then to an 8-bit binary string.</a:t>
            </a: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r>
              <a:rPr lang="en-US" sz="2000">
                <a:solidFill>
                  <a:srgbClr val="343432"/>
                </a:solidFill>
                <a:latin typeface="Open Sauce" panose="00000500000000000000"/>
              </a:rPr>
              <a:t>The golomb_encode: function performs Golomb encoding on a value length using a parameter M. It divides the value length by M to obtain a quotient and a remainder, which are then encoded using a unary code and a binary code.</a:t>
            </a: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endParaRPr lang="en-US" sz="2000">
              <a:solidFill>
                <a:srgbClr val="343432"/>
              </a:solidFill>
              <a:latin typeface="Open Sauce" panose="00000500000000000000"/>
            </a:endParaRPr>
          </a:p>
          <a:p>
            <a:pPr marL="342900" lvl="0" indent="-342900" algn="l">
              <a:lnSpc>
                <a:spcPts val="3300"/>
              </a:lnSpc>
              <a:buFont typeface="Arial" panose="020B0604020202020204" pitchFamily="34" charset="0"/>
              <a:buChar char="•"/>
            </a:pPr>
            <a:endParaRPr lang="en-US" sz="2000">
              <a:solidFill>
                <a:srgbClr val="343432"/>
              </a:solidFill>
              <a:latin typeface="Open Sauce" panose="00000500000000000000"/>
            </a:endParaRPr>
          </a:p>
        </p:txBody>
      </p:sp>
      <p:pic>
        <p:nvPicPr>
          <p:cNvPr id="46" name="Picture 45"/>
          <p:cNvPicPr>
            <a:picLocks noChangeAspect="1"/>
          </p:cNvPicPr>
          <p:nvPr/>
        </p:nvPicPr>
        <p:blipFill>
          <a:blip r:embed="rId2"/>
          <a:srcRect t="-1364" r="18296" b="68815"/>
          <a:stretch>
            <a:fillRect/>
          </a:stretch>
        </p:blipFill>
        <p:spPr>
          <a:xfrm>
            <a:off x="1600200" y="2400300"/>
            <a:ext cx="12680315" cy="3637280"/>
          </a:xfrm>
          <a:prstGeom prst="rect">
            <a:avLst/>
          </a:prstGeom>
          <a:ln>
            <a:gradFill>
              <a:gsLst>
                <a:gs pos="0">
                  <a:srgbClr val="14CD68"/>
                </a:gs>
                <a:gs pos="100000">
                  <a:srgbClr val="035C7D"/>
                </a:gs>
              </a:gsLst>
            </a:gradFill>
          </a:ln>
          <a:effectLst>
            <a:outerShdw blurRad="50800" dist="38100" dir="2700000" algn="tl"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60"/>
                </a:lnSpc>
                <a:spcBef>
                  <a:spcPct val="0"/>
                </a:spcBef>
              </a:pPr>
            </a:p>
          </p:txBody>
        </p:sp>
      </p:grpSp>
      <p:sp>
        <p:nvSpPr>
          <p:cNvPr id="6" name="TextBox 6"/>
          <p:cNvSpPr txBox="1"/>
          <p:nvPr/>
        </p:nvSpPr>
        <p:spPr>
          <a:xfrm>
            <a:off x="1219317" y="1403538"/>
            <a:ext cx="8721434" cy="920750"/>
          </a:xfrm>
          <a:prstGeom prst="rect">
            <a:avLst/>
          </a:prstGeom>
        </p:spPr>
        <p:txBody>
          <a:bodyPr lIns="0" tIns="0" rIns="0" bIns="0" rtlCol="0" anchor="t">
            <a:spAutoFit/>
          </a:bodyPr>
          <a:lstStyle/>
          <a:p>
            <a:pPr marL="0" lvl="0" indent="0" algn="l">
              <a:lnSpc>
                <a:spcPts val="7180"/>
              </a:lnSpc>
              <a:spcBef>
                <a:spcPct val="0"/>
              </a:spcBef>
            </a:pPr>
            <a:r>
              <a:rPr lang="en-US" sz="5125" spc="-102">
                <a:solidFill>
                  <a:srgbClr val="191919"/>
                </a:solidFill>
                <a:latin typeface="Open Sauce Bold" panose="00000800000000000000"/>
              </a:rPr>
              <a:t>LZW Encoding</a:t>
            </a:r>
            <a:endParaRPr lang="en-US" sz="5125" spc="-102">
              <a:solidFill>
                <a:srgbClr val="191919"/>
              </a:solidFill>
              <a:latin typeface="Open Sauce Bold" panose="00000800000000000000"/>
            </a:endParaRPr>
          </a:p>
        </p:txBody>
      </p:sp>
      <p:sp>
        <p:nvSpPr>
          <p:cNvPr id="42" name="TextBox 42"/>
          <p:cNvSpPr txBox="1"/>
          <p:nvPr/>
        </p:nvSpPr>
        <p:spPr>
          <a:xfrm>
            <a:off x="1143000" y="2019300"/>
            <a:ext cx="8818880" cy="8463915"/>
          </a:xfrm>
          <a:prstGeom prst="rect">
            <a:avLst/>
          </a:prstGeom>
        </p:spPr>
        <p:txBody>
          <a:bodyPr wrap="square" lIns="0" tIns="0" rIns="0" bIns="0" rtlCol="0" anchor="t">
            <a:spAutoFit/>
          </a:bodyPr>
          <a:lstStyle/>
          <a:p>
            <a:pPr marL="342900" lvl="0" indent="-342900" algn="l">
              <a:lnSpc>
                <a:spcPts val="3300"/>
              </a:lnSpc>
              <a:buFont typeface="Arial" panose="020B0604020202020204" pitchFamily="34" charset="0"/>
              <a:buChar char="•"/>
            </a:pPr>
            <a:endParaRPr lang="en-US" sz="1600">
              <a:solidFill>
                <a:srgbClr val="343432"/>
              </a:solidFill>
              <a:latin typeface="Open Sauce" panose="00000500000000000000"/>
              <a:sym typeface="+mn-ea"/>
            </a:endParaRPr>
          </a:p>
          <a:p>
            <a:pPr marL="342900" lvl="0" indent="-342900" algn="l">
              <a:lnSpc>
                <a:spcPts val="3300"/>
              </a:lnSpc>
              <a:buFont typeface="Arial" panose="020B0604020202020204" pitchFamily="34" charset="0"/>
              <a:buChar char="•"/>
            </a:pPr>
            <a:r>
              <a:rPr lang="en-US" sz="1600">
                <a:solidFill>
                  <a:srgbClr val="343432"/>
                </a:solidFill>
                <a:latin typeface="Open Sauce" panose="00000500000000000000"/>
                <a:sym typeface="+mn-ea"/>
              </a:rPr>
              <a:t> LZW encoding by building a dictionary dynamically based on the input string and generating a sequence of codes that represent the compressed data.</a:t>
            </a:r>
            <a:endParaRPr lang="en-US" sz="1600">
              <a:solidFill>
                <a:srgbClr val="343432"/>
              </a:solidFill>
              <a:latin typeface="Open Sauce" panose="00000500000000000000"/>
            </a:endParaRPr>
          </a:p>
          <a:p>
            <a:pPr marL="342900" lvl="0" indent="-342900" algn="l">
              <a:lnSpc>
                <a:spcPts val="3300"/>
              </a:lnSpc>
              <a:buFont typeface="Arial" panose="020B0604020202020204" pitchFamily="34" charset="0"/>
              <a:buChar char="•"/>
            </a:pPr>
            <a:endParaRPr lang="en-US" sz="1600">
              <a:solidFill>
                <a:srgbClr val="343432"/>
              </a:solidFill>
              <a:latin typeface="Open Sauce" panose="00000500000000000000"/>
            </a:endParaRPr>
          </a:p>
          <a:p>
            <a:pPr marL="342900" lvl="0" indent="-342900" algn="l">
              <a:lnSpc>
                <a:spcPts val="3300"/>
              </a:lnSpc>
              <a:buFont typeface="Arial" panose="020B0604020202020204" pitchFamily="34" charset="0"/>
              <a:buChar char="•"/>
            </a:pPr>
            <a:r>
              <a:rPr lang="en-US" sz="1600">
                <a:solidFill>
                  <a:srgbClr val="343432"/>
                </a:solidFill>
                <a:latin typeface="Open Sauce" panose="00000500000000000000"/>
              </a:rPr>
              <a:t>During the encoding process, an initial dictionary is created, mapping each ASCII character to its corresponding index. The algorithm iterates over each character in the input string and checks if the concatenation of the previous character p and the current character c exists in the dictionary. If it does, the algorithm updates p to be the concatenation p + c. If the concatenation is not in the dictionary, a new entry is added to the dictionary. The current code value of p is added to the output code list, and the dictionary is updated with the new entry. The code value is incremented for the next entry, and p is updated to c. After the loop ends, the code value for the last character p is added to the output code list.</a:t>
            </a:r>
            <a:endParaRPr lang="en-US" sz="1600">
              <a:solidFill>
                <a:srgbClr val="343432"/>
              </a:solidFill>
              <a:latin typeface="Open Sauce" panose="00000500000000000000"/>
            </a:endParaRPr>
          </a:p>
          <a:p>
            <a:pPr marL="342900" lvl="0" indent="-342900" algn="l">
              <a:lnSpc>
                <a:spcPts val="3300"/>
              </a:lnSpc>
              <a:buFont typeface="Arial" panose="020B0604020202020204" pitchFamily="34" charset="0"/>
              <a:buChar char="•"/>
            </a:pPr>
            <a:endParaRPr lang="en-US" sz="1600">
              <a:solidFill>
                <a:srgbClr val="343432"/>
              </a:solidFill>
              <a:latin typeface="Open Sauce" panose="00000500000000000000"/>
            </a:endParaRPr>
          </a:p>
          <a:p>
            <a:pPr marL="342900" lvl="0" indent="-342900" algn="l">
              <a:lnSpc>
                <a:spcPts val="3300"/>
              </a:lnSpc>
              <a:buFont typeface="Arial" panose="020B0604020202020204" pitchFamily="34" charset="0"/>
              <a:buChar char="•"/>
            </a:pPr>
            <a:r>
              <a:rPr lang="en-US" sz="1600">
                <a:solidFill>
                  <a:srgbClr val="343432"/>
                </a:solidFill>
                <a:latin typeface="Open Sauce" panose="00000500000000000000"/>
              </a:rPr>
              <a:t>The function returns the output code list, which represents the compressed data in the form of codes. It also returns the additions list, which contains the additional entries added to the dictionary during encoding. These additional entries are necessary for proper decoding.</a:t>
            </a:r>
            <a:endParaRPr lang="en-US" sz="1600">
              <a:solidFill>
                <a:srgbClr val="343432"/>
              </a:solidFill>
              <a:latin typeface="Open Sauce" panose="00000500000000000000"/>
            </a:endParaRPr>
          </a:p>
          <a:p>
            <a:pPr lvl="0" indent="0" algn="l">
              <a:lnSpc>
                <a:spcPts val="3300"/>
              </a:lnSpc>
              <a:buFont typeface="Arial" panose="020B0604020202020204" pitchFamily="34" charset="0"/>
              <a:buNone/>
            </a:pPr>
            <a:endParaRPr lang="en-US" sz="1600">
              <a:solidFill>
                <a:srgbClr val="343432"/>
              </a:solidFill>
              <a:latin typeface="Open Sauce" panose="00000500000000000000"/>
            </a:endParaRPr>
          </a:p>
          <a:p>
            <a:pPr lvl="0" indent="0" algn="l">
              <a:lnSpc>
                <a:spcPts val="3300"/>
              </a:lnSpc>
              <a:buFont typeface="Arial" panose="020B0604020202020204" pitchFamily="34" charset="0"/>
              <a:buNone/>
            </a:pPr>
            <a:endParaRPr lang="en-US" sz="1600">
              <a:solidFill>
                <a:srgbClr val="343432"/>
              </a:solidFill>
              <a:latin typeface="Open Sauce" panose="00000500000000000000"/>
            </a:endParaRPr>
          </a:p>
        </p:txBody>
      </p:sp>
      <p:pic>
        <p:nvPicPr>
          <p:cNvPr id="7" name="Picture 6"/>
          <p:cNvPicPr>
            <a:picLocks noChangeAspect="1"/>
          </p:cNvPicPr>
          <p:nvPr/>
        </p:nvPicPr>
        <p:blipFill>
          <a:blip r:embed="rId2"/>
          <a:srcRect r="37858"/>
          <a:stretch>
            <a:fillRect/>
          </a:stretch>
        </p:blipFill>
        <p:spPr>
          <a:xfrm>
            <a:off x="10218420" y="2324100"/>
            <a:ext cx="7231380" cy="6745605"/>
          </a:xfrm>
          <a:prstGeom prst="rect">
            <a:avLst/>
          </a:prstGeom>
          <a:ln>
            <a:gradFill>
              <a:gsLst>
                <a:gs pos="0">
                  <a:srgbClr val="14CD68"/>
                </a:gs>
                <a:gs pos="100000">
                  <a:srgbClr val="0B6E38"/>
                </a:gs>
              </a:gsLst>
            </a:gradFill>
          </a:ln>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6851</Words>
  <Application>WPS Presentation</Application>
  <PresentationFormat>On-screen Show (4:3)</PresentationFormat>
  <Paragraphs>190</Paragraphs>
  <Slides>20</Slides>
  <Notes>0</Notes>
  <HiddenSlides>0</HiddenSlides>
  <MMClips>0</MMClips>
  <ScaleCrop>false</ScaleCrop>
  <HeadingPairs>
    <vt:vector size="6" baseType="variant">
      <vt:variant>
        <vt:lpstr>已用的字体</vt:lpstr>
      </vt:variant>
      <vt:variant>
        <vt:i4>39</vt:i4>
      </vt:variant>
      <vt:variant>
        <vt:lpstr>主题</vt:lpstr>
      </vt:variant>
      <vt:variant>
        <vt:i4>1</vt:i4>
      </vt:variant>
      <vt:variant>
        <vt:lpstr>幻灯片标题</vt:lpstr>
      </vt:variant>
      <vt:variant>
        <vt:i4>20</vt:i4>
      </vt:variant>
    </vt:vector>
  </HeadingPairs>
  <TitlesOfParts>
    <vt:vector size="60" baseType="lpstr">
      <vt:lpstr>Arial</vt:lpstr>
      <vt:lpstr>SimSun</vt:lpstr>
      <vt:lpstr>Wingdings</vt:lpstr>
      <vt:lpstr>Open Sauce Bold</vt:lpstr>
      <vt:lpstr>Open Sauce Heavy</vt:lpstr>
      <vt:lpstr>Open Sauce</vt:lpstr>
      <vt:lpstr>Arial</vt:lpstr>
      <vt:lpstr>Open Sauce Ultra-Bold</vt:lpstr>
      <vt:lpstr>Segoe Print</vt:lpstr>
      <vt:lpstr>Open Sauce Bold Italics</vt:lpstr>
      <vt:lpstr>Microsoft YaHei</vt:lpstr>
      <vt:lpstr>Arial Unicode MS</vt:lpstr>
      <vt:lpstr>Calibri</vt:lpstr>
      <vt:lpstr>Agency FB</vt:lpstr>
      <vt:lpstr>Aldhabi</vt:lpstr>
      <vt:lpstr>Andalus</vt:lpstr>
      <vt:lpstr>Bahnschrift</vt:lpstr>
      <vt:lpstr>Arial Narrow</vt:lpstr>
      <vt:lpstr>Arial Black</vt:lpstr>
      <vt:lpstr>Algerian</vt:lpstr>
      <vt:lpstr>Berlin Sans FB Demi</vt:lpstr>
      <vt:lpstr>Bernard MT Condensed</vt:lpstr>
      <vt:lpstr>Bodoni MT Black</vt:lpstr>
      <vt:lpstr>Bodoni MT Poster Compressed</vt:lpstr>
      <vt:lpstr>Bookman Old Style</vt:lpstr>
      <vt:lpstr>Bradley Hand ITC</vt:lpstr>
      <vt:lpstr>Britannic Bold</vt:lpstr>
      <vt:lpstr>Cascadia Code</vt:lpstr>
      <vt:lpstr>Brush Script MT</vt:lpstr>
      <vt:lpstr>Cambria Math</vt:lpstr>
      <vt:lpstr>Consolas</vt:lpstr>
      <vt:lpstr>Ebrima</vt:lpstr>
      <vt:lpstr>Dubai Medium</vt:lpstr>
      <vt:lpstr>Cooper Black</vt:lpstr>
      <vt:lpstr>Corbel Light</vt:lpstr>
      <vt:lpstr>Dubai Light</vt:lpstr>
      <vt:lpstr>Dubai</vt:lpstr>
      <vt:lpstr>Open Sauce Bold</vt:lpstr>
      <vt:lpstr>Open Sauce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Green Simple  Professional Business Project Presentation</dc:title>
  <dc:creator/>
  <cp:lastModifiedBy>Admin</cp:lastModifiedBy>
  <cp:revision>10</cp:revision>
  <dcterms:created xsi:type="dcterms:W3CDTF">2006-08-16T00:00:00Z</dcterms:created>
  <dcterms:modified xsi:type="dcterms:W3CDTF">2024-05-11T20:12:16Z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9E8085FC22564ADEB7802C16A23BD8C6_13</vt:lpwstr>
  </property>
  <property fmtid="{D5CDD505-2E9C-101B-9397-08002B2CF9AE}" pid="3" name="KSOProductBuildVer">
    <vt:lpwstr>1033-12.2.0.16909</vt:lpwstr>
  </property>
</Properties>
</file>